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2" r:id="rId3"/>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日本財団" initials="日本財団" lastIdx="0" clrIdx="0">
    <p:extLst>
      <p:ext uri="{19B8F6BF-5375-455C-9EA6-DF929625EA0E}">
        <p15:presenceInfo xmlns:p15="http://schemas.microsoft.com/office/powerpoint/2012/main" userId="日本財団"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923" autoAdjust="0"/>
  </p:normalViewPr>
  <p:slideViewPr>
    <p:cSldViewPr>
      <p:cViewPr varScale="1">
        <p:scale>
          <a:sx n="104" d="100"/>
          <a:sy n="104" d="100"/>
        </p:scale>
        <p:origin x="850"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9786" cy="496967"/>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855839" y="2"/>
            <a:ext cx="2949786" cy="496967"/>
          </a:xfrm>
          <a:prstGeom prst="rect">
            <a:avLst/>
          </a:prstGeom>
        </p:spPr>
        <p:txBody>
          <a:bodyPr vert="horz" lIns="93324" tIns="46662" rIns="93324" bIns="46662" rtlCol="0"/>
          <a:lstStyle>
            <a:lvl1pPr algn="r">
              <a:defRPr sz="1200"/>
            </a:lvl1pPr>
          </a:lstStyle>
          <a:p>
            <a:fld id="{007A495E-B7E8-4A69-8B97-42110B73E48F}" type="datetimeFigureOut">
              <a:rPr lang="en-US" smtClean="0"/>
              <a:t>10/10/2025</a:t>
            </a:fld>
            <a:endParaRPr lang="en-US"/>
          </a:p>
        </p:txBody>
      </p:sp>
      <p:sp>
        <p:nvSpPr>
          <p:cNvPr id="4" name="Slide Image Placeholder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680720" y="4721188"/>
            <a:ext cx="5445760" cy="4472702"/>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40647"/>
            <a:ext cx="2949786" cy="496967"/>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855839" y="9440647"/>
            <a:ext cx="2949786" cy="496967"/>
          </a:xfrm>
          <a:prstGeom prst="rect">
            <a:avLst/>
          </a:prstGeom>
        </p:spPr>
        <p:txBody>
          <a:bodyPr vert="horz" lIns="93324" tIns="46662" rIns="93324" bIns="46662" rtlCol="0" anchor="b"/>
          <a:lstStyle>
            <a:lvl1pPr algn="r">
              <a:defRPr sz="1200"/>
            </a:lvl1pPr>
          </a:lstStyle>
          <a:p>
            <a:fld id="{94E77331-6B83-4A9E-98D3-E40B191DEF5B}" type="slidenum">
              <a:rPr lang="en-US" smtClean="0"/>
              <a:t>‹#›</a:t>
            </a:fld>
            <a:endParaRPr lang="en-US"/>
          </a:p>
        </p:txBody>
      </p:sp>
    </p:spTree>
    <p:extLst>
      <p:ext uri="{BB962C8B-B14F-4D97-AF65-F5344CB8AC3E}">
        <p14:creationId xmlns:p14="http://schemas.microsoft.com/office/powerpoint/2010/main" val="3411112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68875" cy="37274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67509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68875" cy="37274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4223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B0BD15-55B9-4208-9D38-F31AAD56BE3C}"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79384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B0BD15-55B9-4208-9D38-F31AAD56BE3C}"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15394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B0BD15-55B9-4208-9D38-F31AAD56BE3C}"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3768905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B0BD15-55B9-4208-9D38-F31AAD56BE3C}" type="datetimeFigureOut">
              <a:rPr lang="en-US" smtClean="0"/>
              <a:t>10/10/2025</a:t>
            </a:fld>
            <a:endParaRPr lang="en-US"/>
          </a:p>
        </p:txBody>
      </p:sp>
      <p:sp>
        <p:nvSpPr>
          <p:cNvPr id="5" name="Footer Placeholder 4"/>
          <p:cNvSpPr>
            <a:spLocks noGrp="1"/>
          </p:cNvSpPr>
          <p:nvPr>
            <p:ph type="ftr" sz="quarter" idx="11"/>
          </p:nvPr>
        </p:nvSpPr>
        <p:spPr>
          <a:xfrm>
            <a:off x="5128846" y="6492875"/>
            <a:ext cx="4038600" cy="365125"/>
          </a:xfrm>
        </p:spPr>
        <p:txBody>
          <a:bodyPr/>
          <a:lstStyle>
            <a:lvl1pPr>
              <a:defRPr sz="1050">
                <a:solidFill>
                  <a:schemeClr val="bg1">
                    <a:lumMod val="50000"/>
                  </a:schemeClr>
                </a:solidFill>
              </a:defRPr>
            </a:lvl1pPr>
          </a:lstStyle>
          <a:p>
            <a:r>
              <a:rPr lang="en-US" altLang="ja-JP" dirty="0"/>
              <a:t>For </a:t>
            </a:r>
            <a:r>
              <a:rPr lang="en-US" altLang="ja-JP" dirty="0" err="1"/>
              <a:t>DeepStar</a:t>
            </a:r>
            <a:r>
              <a:rPr lang="en-US" altLang="ja-JP" dirty="0"/>
              <a:t>, The Nippon Foundation, and JETRO Houston Use Only</a:t>
            </a:r>
            <a:endParaRPr kumimoji="1" lang="ja-JP" altLang="en-US" dirty="0"/>
          </a:p>
        </p:txBody>
      </p:sp>
    </p:spTree>
    <p:extLst>
      <p:ext uri="{BB962C8B-B14F-4D97-AF65-F5344CB8AC3E}">
        <p14:creationId xmlns:p14="http://schemas.microsoft.com/office/powerpoint/2010/main" val="3566893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B0BD15-55B9-4208-9D38-F31AAD56BE3C}"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3642098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B0BD15-55B9-4208-9D38-F31AAD56BE3C}"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720091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B0BD15-55B9-4208-9D38-F31AAD56BE3C}"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021675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B0BD15-55B9-4208-9D38-F31AAD56BE3C}"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58209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B0BD15-55B9-4208-9D38-F31AAD56BE3C}"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314679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B0BD15-55B9-4208-9D38-F31AAD56BE3C}"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2335986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B0BD15-55B9-4208-9D38-F31AAD56BE3C}"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585F0-9B0D-407B-A455-1C6091C63968}" type="slidenum">
              <a:rPr lang="en-US" smtClean="0"/>
              <a:t>‹#›</a:t>
            </a:fld>
            <a:endParaRPr lang="en-US"/>
          </a:p>
        </p:txBody>
      </p:sp>
    </p:spTree>
    <p:extLst>
      <p:ext uri="{BB962C8B-B14F-4D97-AF65-F5344CB8AC3E}">
        <p14:creationId xmlns:p14="http://schemas.microsoft.com/office/powerpoint/2010/main" val="129864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0BD15-55B9-4208-9D38-F31AAD56BE3C}" type="datetimeFigureOut">
              <a:rPr lang="en-US" smtClean="0"/>
              <a:t>10/10/2025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C585F0-9B0D-407B-A455-1C6091C63968}" type="slidenum">
              <a:rPr lang="en-US" smtClean="0"/>
              <a:t>‹#›</a:t>
            </a:fld>
            <a:endParaRPr lang="en-US"/>
          </a:p>
        </p:txBody>
      </p:sp>
      <p:sp>
        <p:nvSpPr>
          <p:cNvPr id="7" name="Text Box 10"/>
          <p:cNvSpPr txBox="1">
            <a:spLocks noChangeArrowheads="1"/>
          </p:cNvSpPr>
          <p:nvPr userDrawn="1"/>
        </p:nvSpPr>
        <p:spPr bwMode="black">
          <a:xfrm>
            <a:off x="178187" y="6656294"/>
            <a:ext cx="8480904" cy="123111"/>
          </a:xfrm>
          <a:prstGeom prst="rect">
            <a:avLst/>
          </a:prstGeom>
          <a:noFill/>
          <a:ln w="9525">
            <a:noFill/>
            <a:miter lim="800000"/>
            <a:headEnd/>
            <a:tailEnd/>
          </a:ln>
          <a:effectLst/>
        </p:spPr>
        <p:txBody>
          <a:bodyPr wrap="square" lIns="0" tIns="0" rIns="0" bIns="0">
            <a:spAutoFit/>
          </a:bodyPr>
          <a:lstStyle/>
          <a:p>
            <a:r>
              <a:rPr lang="en-US" sz="800" kern="1200" dirty="0">
                <a:solidFill>
                  <a:schemeClr val="accent4">
                    <a:lumMod val="10000"/>
                  </a:schemeClr>
                </a:solidFill>
                <a:latin typeface="Verdana" pitchFamily="34" charset="0"/>
                <a:ea typeface="+mn-ea"/>
                <a:cs typeface="Arial" charset="0"/>
              </a:rPr>
              <a:t>NF-</a:t>
            </a:r>
            <a:r>
              <a:rPr lang="en-US" sz="800" kern="1200" dirty="0" err="1">
                <a:solidFill>
                  <a:schemeClr val="accent4">
                    <a:lumMod val="10000"/>
                  </a:schemeClr>
                </a:solidFill>
                <a:latin typeface="Verdana" pitchFamily="34" charset="0"/>
                <a:ea typeface="+mn-ea"/>
                <a:cs typeface="Arial" charset="0"/>
              </a:rPr>
              <a:t>DeepStar</a:t>
            </a:r>
            <a:r>
              <a:rPr lang="en-US" sz="800" kern="1200" dirty="0">
                <a:solidFill>
                  <a:schemeClr val="accent4">
                    <a:lumMod val="10000"/>
                  </a:schemeClr>
                </a:solidFill>
                <a:latin typeface="Verdana" pitchFamily="34" charset="0"/>
                <a:ea typeface="+mn-ea"/>
                <a:cs typeface="Arial" charset="0"/>
              </a:rPr>
              <a:t> Joint Ocean Innovation R&amp;D Program</a:t>
            </a:r>
            <a:endParaRPr lang="en-US" sz="800" dirty="0">
              <a:solidFill>
                <a:srgbClr val="666767"/>
              </a:solidFill>
              <a:cs typeface="+mn-cs"/>
            </a:endParaRPr>
          </a:p>
        </p:txBody>
      </p:sp>
    </p:spTree>
    <p:extLst>
      <p:ext uri="{BB962C8B-B14F-4D97-AF65-F5344CB8AC3E}">
        <p14:creationId xmlns:p14="http://schemas.microsoft.com/office/powerpoint/2010/main" val="2325180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kir@chevro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curtis@theooc.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shakir@chevron.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curtis@theooc.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12"/>
          <p:cNvSpPr txBox="1">
            <a:spLocks noChangeArrowheads="1"/>
          </p:cNvSpPr>
          <p:nvPr/>
        </p:nvSpPr>
        <p:spPr>
          <a:xfrm>
            <a:off x="138024" y="103846"/>
            <a:ext cx="8012203" cy="722560"/>
          </a:xfrm>
          <a:prstGeom prst="rect">
            <a:avLst/>
          </a:prstGeom>
        </p:spPr>
        <p:txBody>
          <a:bodyPr vert="horz" lIns="91429" tIns="45714" rIns="91429" bIns="45714"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base">
              <a:spcAft>
                <a:spcPct val="0"/>
              </a:spcAft>
            </a:pP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[Project Title]</a:t>
            </a:r>
          </a:p>
        </p:txBody>
      </p:sp>
      <p:graphicFrame>
        <p:nvGraphicFramePr>
          <p:cNvPr id="6" name="Group 780"/>
          <p:cNvGraphicFramePr>
            <a:graphicFrameLocks noGrp="1"/>
          </p:cNvGraphicFramePr>
          <p:nvPr>
            <p:extLst>
              <p:ext uri="{D42A27DB-BD31-4B8C-83A1-F6EECF244321}">
                <p14:modId xmlns:p14="http://schemas.microsoft.com/office/powerpoint/2010/main" val="3510257289"/>
              </p:ext>
            </p:extLst>
          </p:nvPr>
        </p:nvGraphicFramePr>
        <p:xfrm>
          <a:off x="109969" y="1261872"/>
          <a:ext cx="8957830" cy="1314320"/>
        </p:xfrm>
        <a:graphic>
          <a:graphicData uri="http://schemas.openxmlformats.org/drawingml/2006/table">
            <a:tbl>
              <a:tblPr/>
              <a:tblGrid>
                <a:gridCol w="1826354">
                  <a:extLst>
                    <a:ext uri="{9D8B030D-6E8A-4147-A177-3AD203B41FA5}">
                      <a16:colId xmlns:a16="http://schemas.microsoft.com/office/drawing/2014/main" val="20000"/>
                    </a:ext>
                  </a:extLst>
                </a:gridCol>
                <a:gridCol w="2652561">
                  <a:extLst>
                    <a:ext uri="{9D8B030D-6E8A-4147-A177-3AD203B41FA5}">
                      <a16:colId xmlns:a16="http://schemas.microsoft.com/office/drawing/2014/main" val="20001"/>
                    </a:ext>
                  </a:extLst>
                </a:gridCol>
                <a:gridCol w="1826354">
                  <a:extLst>
                    <a:ext uri="{9D8B030D-6E8A-4147-A177-3AD203B41FA5}">
                      <a16:colId xmlns:a16="http://schemas.microsoft.com/office/drawing/2014/main" val="20002"/>
                    </a:ext>
                  </a:extLst>
                </a:gridCol>
                <a:gridCol w="2652561">
                  <a:extLst>
                    <a:ext uri="{9D8B030D-6E8A-4147-A177-3AD203B41FA5}">
                      <a16:colId xmlns:a16="http://schemas.microsoft.com/office/drawing/2014/main" val="20003"/>
                    </a:ext>
                  </a:extLst>
                </a:gridCol>
              </a:tblGrid>
              <a:tr h="329184">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Application:</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DeepStar Director:</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defRPr/>
                      </a:pPr>
                      <a:r>
                        <a:rPr lang="en-US" altLang="ja-JP" sz="800" dirty="0"/>
                        <a:t>Shak </a:t>
                      </a:r>
                      <a:r>
                        <a:rPr lang="en-US" altLang="ja-JP" sz="800" dirty="0" err="1"/>
                        <a:t>Shamshy</a:t>
                      </a:r>
                      <a:r>
                        <a:rPr lang="en-US" altLang="ja-JP" sz="800" dirty="0"/>
                        <a:t>, </a:t>
                      </a:r>
                      <a:r>
                        <a:rPr lang="en-US" altLang="ja-JP" sz="800" dirty="0">
                          <a:hlinkClick r:id="rId3"/>
                        </a:rPr>
                        <a:t>shakir@chevron.com</a:t>
                      </a:r>
                      <a:r>
                        <a:rPr lang="ja-JP" altLang="en-US" sz="800" dirty="0"/>
                        <a:t>　</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9184">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Focus Area Theme:</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0" i="0" u="none" strike="noStrike" cap="none" normalizeH="0" baseline="0" dirty="0">
                          <a:ln>
                            <a:noFill/>
                          </a:ln>
                          <a:solidFill>
                            <a:schemeClr val="tx1"/>
                          </a:solidFill>
                          <a:effectLst/>
                          <a:latin typeface="Verdana" pitchFamily="34" charset="0"/>
                        </a:rPr>
                        <a:t>e.g. Safety Environment, Cost, Reliability,</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DeepStar Project Manager:</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lang="en-US" altLang="ja-JP" sz="800" dirty="0"/>
                        <a:t>Curtis Linehan, </a:t>
                      </a:r>
                      <a:r>
                        <a:rPr lang="en-US" altLang="ja-JP" sz="800" dirty="0">
                          <a:hlinkClick r:id="rId4"/>
                        </a:rPr>
                        <a:t>curtis@theooc.org</a:t>
                      </a:r>
                      <a:endParaRPr lang="en-US" altLang="ja-JP" sz="800" dirty="0"/>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7022">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Strategic Drivers/Category:</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Project Champions:</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0" i="0" u="none" strike="noStrike" cap="none" normalizeH="0" baseline="0" dirty="0">
                          <a:ln>
                            <a:noFill/>
                          </a:ln>
                          <a:solidFill>
                            <a:schemeClr val="tx1"/>
                          </a:solidFill>
                          <a:effectLst/>
                          <a:latin typeface="Verdana" pitchFamily="34" charset="0"/>
                        </a:rPr>
                        <a:t>No description</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7022">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Technology Development Stage:</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Proposed Contractors:</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tx1"/>
                          </a:solidFill>
                          <a:effectLst/>
                          <a:latin typeface="Verdana" pitchFamily="34" charset="0"/>
                        </a:rPr>
                        <a:t>1. Companies Name, 2. Contact point (name, e-mail, </a:t>
                      </a:r>
                      <a:r>
                        <a:rPr kumimoji="0" lang="en-US" sz="800" b="1" i="0" u="none" strike="noStrike" cap="none" normalizeH="0" baseline="0" dirty="0" err="1">
                          <a:ln>
                            <a:noFill/>
                          </a:ln>
                          <a:solidFill>
                            <a:schemeClr val="tx1"/>
                          </a:solidFill>
                          <a:effectLst/>
                          <a:latin typeface="Verdana" pitchFamily="34" charset="0"/>
                        </a:rPr>
                        <a:t>tel</a:t>
                      </a:r>
                      <a:r>
                        <a:rPr kumimoji="0" lang="en-US" sz="800" b="1" i="0" u="none" strike="noStrike" cap="none" normalizeH="0" baseline="0" dirty="0">
                          <a:ln>
                            <a:noFill/>
                          </a:ln>
                          <a:solidFill>
                            <a:schemeClr val="tx1"/>
                          </a:solidFill>
                          <a:effectLst/>
                          <a:latin typeface="Verdana" pitchFamily="34" charset="0"/>
                        </a:rPr>
                        <a:t>)</a:t>
                      </a:r>
                      <a:r>
                        <a:rPr kumimoji="0" lang="ja-JP" altLang="en-US" sz="800" b="1" i="0" u="none" strike="noStrike" cap="none" normalizeH="0" baseline="0" dirty="0">
                          <a:ln>
                            <a:noFill/>
                          </a:ln>
                          <a:solidFill>
                            <a:schemeClr val="tx1"/>
                          </a:solidFill>
                          <a:effectLst/>
                          <a:latin typeface="Verdana" pitchFamily="34" charset="0"/>
                        </a:rPr>
                        <a:t>　</a:t>
                      </a:r>
                      <a:r>
                        <a:rPr kumimoji="0" lang="ja-JP" altLang="en-US" sz="800" b="1" i="0" u="none" strike="noStrike" cap="none" normalizeH="0" baseline="0" dirty="0">
                          <a:ln>
                            <a:noFill/>
                          </a:ln>
                          <a:solidFill>
                            <a:srgbClr val="FF0000"/>
                          </a:solidFill>
                          <a:effectLst/>
                          <a:latin typeface="Verdana" pitchFamily="34" charset="0"/>
                        </a:rPr>
                        <a:t>　</a:t>
                      </a:r>
                      <a:endParaRPr kumimoji="0" lang="en-US" sz="800" b="1" i="0" u="none" strike="noStrike" cap="none" normalizeH="0" baseline="0" dirty="0">
                        <a:ln>
                          <a:noFill/>
                        </a:ln>
                        <a:solidFill>
                          <a:srgbClr val="FF0000"/>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Text Box 773"/>
          <p:cNvSpPr txBox="1">
            <a:spLocks noChangeArrowheads="1"/>
          </p:cNvSpPr>
          <p:nvPr/>
        </p:nvSpPr>
        <p:spPr bwMode="auto">
          <a:xfrm>
            <a:off x="109973" y="2667000"/>
            <a:ext cx="5618698" cy="3170086"/>
          </a:xfrm>
          <a:prstGeom prst="rect">
            <a:avLst/>
          </a:prstGeom>
          <a:noFill/>
          <a:ln w="25400">
            <a:solidFill>
              <a:schemeClr val="tx1">
                <a:lumMod val="85000"/>
                <a:lumOff val="15000"/>
              </a:schemeClr>
            </a:solidFill>
            <a:miter lim="800000"/>
            <a:headEnd/>
            <a:tailEnd/>
          </a:ln>
        </p:spPr>
        <p:txBody>
          <a:bodyPr wrap="square" lIns="91429" tIns="45714" rIns="91429" bIns="45714">
            <a:spAutoFit/>
          </a:bodyPr>
          <a:lstStyle/>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Project Overview: </a:t>
            </a:r>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(2-3 lines)</a:t>
            </a: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Executive Summary</a:t>
            </a: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Strength and experiences of the technology</a:t>
            </a: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Business Case / Impact: </a:t>
            </a:r>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(2-3lines)</a:t>
            </a: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Value Proposition</a:t>
            </a: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Value Drivers</a:t>
            </a: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Primary Benefit of this work to the industry	</a:t>
            </a: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Objective</a:t>
            </a:r>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(within 2lines)</a:t>
            </a: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r>
              <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	Task to be Addressed</a:t>
            </a:r>
          </a:p>
          <a:p>
            <a:pPr marL="628596" lvl="1" indent="-171450">
              <a:buFont typeface="Arial" panose="020B0604020202020204" pitchFamily="34" charset="0"/>
              <a:buChar char="•"/>
            </a:pPr>
            <a:endPar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rPr>
              <a:t>Scope:</a:t>
            </a:r>
          </a:p>
          <a:p>
            <a:pPr marL="628596" lvl="1" indent="-171450">
              <a:buFont typeface="Arial" panose="020B0604020202020204" pitchFamily="34" charset="0"/>
              <a:buChar char="•"/>
            </a:pPr>
            <a:r>
              <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Time schedule of R&amp;D, with cost of each phase if possible</a:t>
            </a:r>
            <a:endPar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altLang="ja-JP" sz="1000" b="1" dirty="0" err="1">
                <a:solidFill>
                  <a:srgbClr val="004EA4"/>
                </a:solidFill>
                <a:latin typeface="Verdana" panose="020B0604030504040204" pitchFamily="34" charset="0"/>
                <a:ea typeface="Verdana" panose="020B0604030504040204" pitchFamily="34" charset="0"/>
                <a:cs typeface="Verdana" panose="020B0604030504040204" pitchFamily="34" charset="0"/>
              </a:rPr>
              <a:t>Deliberables</a:t>
            </a:r>
            <a:r>
              <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rPr>
              <a:t>: (2-3lines)</a:t>
            </a:r>
          </a:p>
          <a:p>
            <a:pPr marL="628596" lvl="1" indent="-171450">
              <a:buFont typeface="Arial" panose="020B0604020202020204" pitchFamily="34" charset="0"/>
              <a:buChar char="•"/>
            </a:pPr>
            <a:r>
              <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Time schedule of R&amp;D, with cost of each phase if possible</a:t>
            </a:r>
          </a:p>
          <a:p>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18156" y="326534"/>
            <a:ext cx="760122" cy="764814"/>
          </a:xfrm>
          <a:prstGeom prst="rect">
            <a:avLst/>
          </a:prstGeom>
        </p:spPr>
      </p:pic>
      <p:sp>
        <p:nvSpPr>
          <p:cNvPr id="27" name="Rectangle 26"/>
          <p:cNvSpPr/>
          <p:nvPr/>
        </p:nvSpPr>
        <p:spPr>
          <a:xfrm>
            <a:off x="5791199" y="2667000"/>
            <a:ext cx="3276601" cy="266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Insert picture here</a:t>
            </a:r>
          </a:p>
          <a:p>
            <a:pPr algn="ctr"/>
            <a:r>
              <a:rPr lang="en-US" altLang="ja-JP" sz="1000" dirty="0">
                <a:solidFill>
                  <a:schemeClr val="tx1"/>
                </a:solidFill>
              </a:rPr>
              <a:t>Image of R&amp;D project</a:t>
            </a:r>
            <a:endParaRPr lang="ja-JP" altLang="en-US" sz="1000" dirty="0">
              <a:solidFill>
                <a:schemeClr val="tx1"/>
              </a:solidFill>
            </a:endParaRPr>
          </a:p>
          <a:p>
            <a:pPr algn="ctr"/>
            <a:endParaRPr lang="en-US" dirty="0">
              <a:solidFill>
                <a:schemeClr val="tx1"/>
              </a:solidFill>
            </a:endParaRPr>
          </a:p>
        </p:txBody>
      </p:sp>
      <p:sp>
        <p:nvSpPr>
          <p:cNvPr id="28" name="TextBox 27"/>
          <p:cNvSpPr txBox="1"/>
          <p:nvPr/>
        </p:nvSpPr>
        <p:spPr>
          <a:xfrm>
            <a:off x="5801709" y="4990924"/>
            <a:ext cx="3010620" cy="215431"/>
          </a:xfrm>
          <a:prstGeom prst="rect">
            <a:avLst/>
          </a:prstGeom>
          <a:noFill/>
        </p:spPr>
        <p:txBody>
          <a:bodyPr wrap="square" lIns="91429" tIns="45714" rIns="91429" bIns="45714" rtlCol="0">
            <a:spAutoFit/>
          </a:bodyPr>
          <a:lstStyle/>
          <a:p>
            <a:pPr algn="ctr"/>
            <a:r>
              <a:rPr lang="en-US" sz="800" dirty="0">
                <a:latin typeface="Verdana" panose="020B0604030504040204" pitchFamily="34" charset="0"/>
                <a:ea typeface="Verdana" panose="020B0604030504040204" pitchFamily="34" charset="0"/>
                <a:cs typeface="Verdana" panose="020B0604030504040204" pitchFamily="34" charset="0"/>
              </a:rPr>
              <a:t>Insert a brief description of the picture</a:t>
            </a:r>
          </a:p>
        </p:txBody>
      </p:sp>
      <p:graphicFrame>
        <p:nvGraphicFramePr>
          <p:cNvPr id="9" name="Content Placeholder 10"/>
          <p:cNvGraphicFramePr>
            <a:graphicFrameLocks/>
          </p:cNvGraphicFramePr>
          <p:nvPr>
            <p:extLst>
              <p:ext uri="{D42A27DB-BD31-4B8C-83A1-F6EECF244321}">
                <p14:modId xmlns:p14="http://schemas.microsoft.com/office/powerpoint/2010/main" val="1695716029"/>
              </p:ext>
            </p:extLst>
          </p:nvPr>
        </p:nvGraphicFramePr>
        <p:xfrm>
          <a:off x="109973" y="762000"/>
          <a:ext cx="6781797" cy="423462"/>
        </p:xfrm>
        <a:graphic>
          <a:graphicData uri="http://schemas.openxmlformats.org/drawingml/2006/table">
            <a:tbl>
              <a:tblPr firstRow="1" bandRow="1">
                <a:tableStyleId>{5940675A-B579-460E-94D1-54222C63F5DA}</a:tableStyleId>
              </a:tblPr>
              <a:tblGrid>
                <a:gridCol w="753533">
                  <a:extLst>
                    <a:ext uri="{9D8B030D-6E8A-4147-A177-3AD203B41FA5}">
                      <a16:colId xmlns:a16="http://schemas.microsoft.com/office/drawing/2014/main" val="20000"/>
                    </a:ext>
                  </a:extLst>
                </a:gridCol>
                <a:gridCol w="753533">
                  <a:extLst>
                    <a:ext uri="{9D8B030D-6E8A-4147-A177-3AD203B41FA5}">
                      <a16:colId xmlns:a16="http://schemas.microsoft.com/office/drawing/2014/main" val="20001"/>
                    </a:ext>
                  </a:extLst>
                </a:gridCol>
                <a:gridCol w="753533">
                  <a:extLst>
                    <a:ext uri="{9D8B030D-6E8A-4147-A177-3AD203B41FA5}">
                      <a16:colId xmlns:a16="http://schemas.microsoft.com/office/drawing/2014/main" val="20002"/>
                    </a:ext>
                  </a:extLst>
                </a:gridCol>
                <a:gridCol w="753533">
                  <a:extLst>
                    <a:ext uri="{9D8B030D-6E8A-4147-A177-3AD203B41FA5}">
                      <a16:colId xmlns:a16="http://schemas.microsoft.com/office/drawing/2014/main" val="20003"/>
                    </a:ext>
                  </a:extLst>
                </a:gridCol>
                <a:gridCol w="753533">
                  <a:extLst>
                    <a:ext uri="{9D8B030D-6E8A-4147-A177-3AD203B41FA5}">
                      <a16:colId xmlns:a16="http://schemas.microsoft.com/office/drawing/2014/main" val="20004"/>
                    </a:ext>
                  </a:extLst>
                </a:gridCol>
                <a:gridCol w="753533">
                  <a:extLst>
                    <a:ext uri="{9D8B030D-6E8A-4147-A177-3AD203B41FA5}">
                      <a16:colId xmlns:a16="http://schemas.microsoft.com/office/drawing/2014/main" val="20005"/>
                    </a:ext>
                  </a:extLst>
                </a:gridCol>
                <a:gridCol w="753533">
                  <a:extLst>
                    <a:ext uri="{9D8B030D-6E8A-4147-A177-3AD203B41FA5}">
                      <a16:colId xmlns:a16="http://schemas.microsoft.com/office/drawing/2014/main" val="20006"/>
                    </a:ext>
                  </a:extLst>
                </a:gridCol>
                <a:gridCol w="753533">
                  <a:extLst>
                    <a:ext uri="{9D8B030D-6E8A-4147-A177-3AD203B41FA5}">
                      <a16:colId xmlns:a16="http://schemas.microsoft.com/office/drawing/2014/main" val="20007"/>
                    </a:ext>
                  </a:extLst>
                </a:gridCol>
                <a:gridCol w="753533">
                  <a:extLst>
                    <a:ext uri="{9D8B030D-6E8A-4147-A177-3AD203B41FA5}">
                      <a16:colId xmlns:a16="http://schemas.microsoft.com/office/drawing/2014/main" val="20008"/>
                    </a:ext>
                  </a:extLst>
                </a:gridCol>
              </a:tblGrid>
              <a:tr h="201378">
                <a:tc>
                  <a:txBody>
                    <a:bodyPr/>
                    <a:lstStyle/>
                    <a:p>
                      <a:pPr algn="ctr"/>
                      <a:r>
                        <a:rPr lang="en-US" sz="800" b="1" dirty="0"/>
                        <a:t>1</a:t>
                      </a:r>
                    </a:p>
                  </a:txBody>
                  <a:tcPr anchor="ctr">
                    <a:solidFill>
                      <a:srgbClr val="FF5050">
                        <a:alpha val="50196"/>
                      </a:srgbClr>
                    </a:solidFill>
                  </a:tcPr>
                </a:tc>
                <a:tc>
                  <a:txBody>
                    <a:bodyPr/>
                    <a:lstStyle/>
                    <a:p>
                      <a:pPr algn="ctr"/>
                      <a:r>
                        <a:rPr lang="en-US" sz="800" b="1" dirty="0"/>
                        <a:t>2</a:t>
                      </a:r>
                    </a:p>
                  </a:txBody>
                  <a:tcPr anchor="ctr">
                    <a:solidFill>
                      <a:srgbClr val="FF5050">
                        <a:alpha val="50196"/>
                      </a:srgbClr>
                    </a:solidFill>
                  </a:tcPr>
                </a:tc>
                <a:tc>
                  <a:txBody>
                    <a:bodyPr/>
                    <a:lstStyle/>
                    <a:p>
                      <a:pPr algn="ctr"/>
                      <a:r>
                        <a:rPr lang="en-US" sz="800" b="1" dirty="0"/>
                        <a:t>3</a:t>
                      </a:r>
                    </a:p>
                  </a:txBody>
                  <a:tcPr anchor="ctr">
                    <a:solidFill>
                      <a:srgbClr val="FFFF00">
                        <a:alpha val="50196"/>
                      </a:srgbClr>
                    </a:solidFill>
                  </a:tcPr>
                </a:tc>
                <a:tc>
                  <a:txBody>
                    <a:bodyPr/>
                    <a:lstStyle/>
                    <a:p>
                      <a:pPr algn="ctr"/>
                      <a:r>
                        <a:rPr lang="en-US" sz="800" b="1" dirty="0"/>
                        <a:t>4</a:t>
                      </a:r>
                    </a:p>
                  </a:txBody>
                  <a:tcPr anchor="ctr">
                    <a:solidFill>
                      <a:srgbClr val="FFFF00">
                        <a:alpha val="50196"/>
                      </a:srgbClr>
                    </a:solidFill>
                  </a:tcPr>
                </a:tc>
                <a:tc>
                  <a:txBody>
                    <a:bodyPr/>
                    <a:lstStyle/>
                    <a:p>
                      <a:pPr algn="ctr"/>
                      <a:r>
                        <a:rPr lang="en-US" sz="800" b="1" dirty="0"/>
                        <a:t>5</a:t>
                      </a:r>
                    </a:p>
                  </a:txBody>
                  <a:tcPr anchor="ctr">
                    <a:solidFill>
                      <a:srgbClr val="33CC33">
                        <a:alpha val="50196"/>
                      </a:srgbClr>
                    </a:solidFill>
                  </a:tcPr>
                </a:tc>
                <a:tc>
                  <a:txBody>
                    <a:bodyPr/>
                    <a:lstStyle/>
                    <a:p>
                      <a:pPr algn="ctr"/>
                      <a:r>
                        <a:rPr lang="en-US" sz="800" b="1" dirty="0"/>
                        <a:t>6</a:t>
                      </a:r>
                    </a:p>
                  </a:txBody>
                  <a:tcPr anchor="ctr">
                    <a:solidFill>
                      <a:srgbClr val="33CC33">
                        <a:alpha val="50196"/>
                      </a:srgbClr>
                    </a:solidFill>
                  </a:tcPr>
                </a:tc>
                <a:tc>
                  <a:txBody>
                    <a:bodyPr/>
                    <a:lstStyle/>
                    <a:p>
                      <a:pPr algn="ctr"/>
                      <a:r>
                        <a:rPr lang="en-US" sz="800" b="1" dirty="0"/>
                        <a:t>7</a:t>
                      </a:r>
                    </a:p>
                  </a:txBody>
                  <a:tcPr anchor="ctr">
                    <a:solidFill>
                      <a:srgbClr val="0066FF">
                        <a:alpha val="49804"/>
                      </a:srgbClr>
                    </a:solidFill>
                  </a:tcPr>
                </a:tc>
                <a:tc>
                  <a:txBody>
                    <a:bodyPr/>
                    <a:lstStyle/>
                    <a:p>
                      <a:pPr algn="ctr"/>
                      <a:r>
                        <a:rPr lang="en-US" sz="800" b="1" dirty="0"/>
                        <a:t>8</a:t>
                      </a:r>
                    </a:p>
                  </a:txBody>
                  <a:tcPr anchor="ctr">
                    <a:solidFill>
                      <a:srgbClr val="0066FF">
                        <a:alpha val="49804"/>
                      </a:srgbClr>
                    </a:solidFill>
                  </a:tcPr>
                </a:tc>
                <a:tc>
                  <a:txBody>
                    <a:bodyPr/>
                    <a:lstStyle/>
                    <a:p>
                      <a:pPr algn="ctr"/>
                      <a:r>
                        <a:rPr lang="en-US" sz="800" b="1" dirty="0"/>
                        <a:t>9</a:t>
                      </a:r>
                    </a:p>
                  </a:txBody>
                  <a:tcPr anchor="ctr">
                    <a:solidFill>
                      <a:srgbClr val="6600CC">
                        <a:alpha val="50196"/>
                      </a:srgbClr>
                    </a:solidFill>
                  </a:tcPr>
                </a:tc>
                <a:extLst>
                  <a:ext uri="{0D108BD9-81ED-4DB2-BD59-A6C34878D82A}">
                    <a16:rowId xmlns:a16="http://schemas.microsoft.com/office/drawing/2014/main" val="10000"/>
                  </a:ext>
                </a:extLst>
              </a:tr>
              <a:tr h="210102">
                <a:tc>
                  <a:txBody>
                    <a:bodyPr/>
                    <a:lstStyle/>
                    <a:p>
                      <a:pPr algn="ctr"/>
                      <a:r>
                        <a:rPr lang="en-US" sz="800" b="1" dirty="0">
                          <a:latin typeface="Calibri" pitchFamily="34" charset="0"/>
                        </a:rPr>
                        <a:t>Initiation</a:t>
                      </a:r>
                    </a:p>
                  </a:txBody>
                  <a:tcPr marL="0" marR="0" marT="0" marB="0" anchor="ctr">
                    <a:solidFill>
                      <a:srgbClr val="FF5050">
                        <a:alpha val="50196"/>
                      </a:srgbClr>
                    </a:solidFill>
                  </a:tcPr>
                </a:tc>
                <a:tc>
                  <a:txBody>
                    <a:bodyPr/>
                    <a:lstStyle/>
                    <a:p>
                      <a:pPr algn="ctr"/>
                      <a:r>
                        <a:rPr lang="en-US" sz="800" b="1" dirty="0">
                          <a:latin typeface="Calibri" pitchFamily="34" charset="0"/>
                        </a:rPr>
                        <a:t>Concept</a:t>
                      </a:r>
                    </a:p>
                  </a:txBody>
                  <a:tcPr marL="0" marR="0" marT="0" marB="0" anchor="ctr">
                    <a:solidFill>
                      <a:srgbClr val="FF5050">
                        <a:alpha val="50196"/>
                      </a:srgbClr>
                    </a:solidFill>
                  </a:tcPr>
                </a:tc>
                <a:tc>
                  <a:txBody>
                    <a:bodyPr/>
                    <a:lstStyle/>
                    <a:p>
                      <a:pPr algn="ctr"/>
                      <a:r>
                        <a:rPr lang="en-US" sz="800" b="1" dirty="0">
                          <a:latin typeface="Calibri" pitchFamily="34" charset="0"/>
                        </a:rPr>
                        <a:t>Proof of</a:t>
                      </a:r>
                      <a:r>
                        <a:rPr lang="en-US" sz="800" b="1" baseline="0" dirty="0">
                          <a:latin typeface="Calibri" pitchFamily="34" charset="0"/>
                        </a:rPr>
                        <a:t> Concept</a:t>
                      </a:r>
                      <a:endParaRPr lang="en-US" sz="800" b="1" dirty="0">
                        <a:latin typeface="Calibri" pitchFamily="34" charset="0"/>
                      </a:endParaRPr>
                    </a:p>
                  </a:txBody>
                  <a:tcPr marL="0" marR="0" marT="0" marB="0" anchor="ctr">
                    <a:solidFill>
                      <a:srgbClr val="FFFF00">
                        <a:alpha val="50196"/>
                      </a:srgbClr>
                    </a:solidFill>
                  </a:tcPr>
                </a:tc>
                <a:tc>
                  <a:txBody>
                    <a:bodyPr/>
                    <a:lstStyle/>
                    <a:p>
                      <a:pPr algn="ctr"/>
                      <a:r>
                        <a:rPr lang="en-US" sz="800" b="1" dirty="0">
                          <a:latin typeface="Calibri" pitchFamily="34" charset="0"/>
                        </a:rPr>
                        <a:t>Integration</a:t>
                      </a:r>
                    </a:p>
                  </a:txBody>
                  <a:tcPr marL="0" marR="0" marT="0" marB="0" anchor="ctr">
                    <a:solidFill>
                      <a:srgbClr val="FFFF00">
                        <a:alpha val="50196"/>
                      </a:srgbClr>
                    </a:solidFill>
                  </a:tcPr>
                </a:tc>
                <a:tc>
                  <a:txBody>
                    <a:bodyPr/>
                    <a:lstStyle/>
                    <a:p>
                      <a:pPr algn="ctr"/>
                      <a:r>
                        <a:rPr lang="en-US" sz="800" b="1" dirty="0">
                          <a:latin typeface="Calibri" pitchFamily="34" charset="0"/>
                        </a:rPr>
                        <a:t>Demonstration</a:t>
                      </a:r>
                    </a:p>
                  </a:txBody>
                  <a:tcPr marL="0" marR="0" marT="0" marB="0" anchor="ctr">
                    <a:solidFill>
                      <a:srgbClr val="33CC33">
                        <a:alpha val="50196"/>
                      </a:srgbClr>
                    </a:solidFill>
                  </a:tcPr>
                </a:tc>
                <a:tc>
                  <a:txBody>
                    <a:bodyPr/>
                    <a:lstStyle/>
                    <a:p>
                      <a:pPr algn="ctr"/>
                      <a:r>
                        <a:rPr lang="en-US" sz="800" b="1" dirty="0">
                          <a:latin typeface="Calibri" pitchFamily="34" charset="0"/>
                        </a:rPr>
                        <a:t>Prototype</a:t>
                      </a:r>
                    </a:p>
                  </a:txBody>
                  <a:tcPr marL="0" marR="0" marT="0" marB="0" anchor="ctr">
                    <a:solidFill>
                      <a:srgbClr val="33CC33">
                        <a:alpha val="50196"/>
                      </a:srgbClr>
                    </a:solidFill>
                  </a:tcPr>
                </a:tc>
                <a:tc>
                  <a:txBody>
                    <a:bodyPr/>
                    <a:lstStyle/>
                    <a:p>
                      <a:pPr algn="ctr"/>
                      <a:r>
                        <a:rPr lang="en-US" sz="800" b="1" dirty="0">
                          <a:latin typeface="Calibri" pitchFamily="34" charset="0"/>
                        </a:rPr>
                        <a:t>Pre-production</a:t>
                      </a:r>
                    </a:p>
                  </a:txBody>
                  <a:tcPr marL="0" marR="0" marT="0" marB="0" anchor="ctr">
                    <a:solidFill>
                      <a:srgbClr val="0066FF">
                        <a:alpha val="49804"/>
                      </a:srgbClr>
                    </a:solidFill>
                  </a:tcPr>
                </a:tc>
                <a:tc>
                  <a:txBody>
                    <a:bodyPr/>
                    <a:lstStyle/>
                    <a:p>
                      <a:pPr algn="ctr"/>
                      <a:r>
                        <a:rPr lang="en-US" sz="800" b="1" dirty="0">
                          <a:latin typeface="Calibri" pitchFamily="34" charset="0"/>
                        </a:rPr>
                        <a:t>Production</a:t>
                      </a:r>
                    </a:p>
                  </a:txBody>
                  <a:tcPr marL="0" marR="0" marT="0" marB="0" anchor="ctr">
                    <a:solidFill>
                      <a:srgbClr val="0066FF">
                        <a:alpha val="49804"/>
                      </a:srgbClr>
                    </a:solidFill>
                  </a:tcPr>
                </a:tc>
                <a:tc>
                  <a:txBody>
                    <a:bodyPr/>
                    <a:lstStyle/>
                    <a:p>
                      <a:pPr algn="ctr"/>
                      <a:r>
                        <a:rPr lang="en-US" sz="800" b="1" dirty="0">
                          <a:latin typeface="Calibri" pitchFamily="34" charset="0"/>
                        </a:rPr>
                        <a:t>Field Proven</a:t>
                      </a:r>
                    </a:p>
                  </a:txBody>
                  <a:tcPr marL="0" marR="0" marT="0" marB="0" anchor="ctr">
                    <a:solidFill>
                      <a:srgbClr val="6600CC">
                        <a:alpha val="50196"/>
                      </a:srgbClr>
                    </a:solidFill>
                  </a:tcPr>
                </a:tc>
                <a:extLst>
                  <a:ext uri="{0D108BD9-81ED-4DB2-BD59-A6C34878D82A}">
                    <a16:rowId xmlns:a16="http://schemas.microsoft.com/office/drawing/2014/main" val="10001"/>
                  </a:ext>
                </a:extLst>
              </a:tr>
            </a:tbl>
          </a:graphicData>
        </a:graphic>
      </p:graphicFrame>
      <p:sp>
        <p:nvSpPr>
          <p:cNvPr id="10" name="Text Box 773"/>
          <p:cNvSpPr txBox="1">
            <a:spLocks noChangeArrowheads="1"/>
          </p:cNvSpPr>
          <p:nvPr/>
        </p:nvSpPr>
        <p:spPr bwMode="auto">
          <a:xfrm>
            <a:off x="104503" y="5867400"/>
            <a:ext cx="5624168" cy="707874"/>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lIns="91429" tIns="45714" rIns="91429" bIns="45714">
            <a:spAutoFit/>
          </a:bodyPr>
          <a:lstStyle/>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Other Comments</a:t>
            </a:r>
          </a:p>
          <a:p>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　　　・　</a:t>
            </a:r>
            <a:r>
              <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Free Space for comments such as PR of R&amp;D technology and company</a:t>
            </a: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Rectangle 212">
            <a:extLst>
              <a:ext uri="{FF2B5EF4-FFF2-40B4-BE49-F238E27FC236}">
                <a16:creationId xmlns:a16="http://schemas.microsoft.com/office/drawing/2014/main" id="{0B7DC915-D2BC-4181-9805-0016AAC06522}"/>
              </a:ext>
            </a:extLst>
          </p:cNvPr>
          <p:cNvSpPr txBox="1">
            <a:spLocks noChangeArrowheads="1"/>
          </p:cNvSpPr>
          <p:nvPr/>
        </p:nvSpPr>
        <p:spPr>
          <a:xfrm>
            <a:off x="565899" y="-19037"/>
            <a:ext cx="8012203" cy="345571"/>
          </a:xfrm>
          <a:prstGeom prst="rect">
            <a:avLst/>
          </a:prstGeom>
        </p:spPr>
        <p:txBody>
          <a:bodyPr vert="horz" lIns="91429" tIns="45714" rIns="91429" bIns="45714"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base">
              <a:spcAft>
                <a:spcPct val="0"/>
              </a:spcAft>
            </a:pP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NF- </a:t>
            </a:r>
            <a:r>
              <a:rPr lang="en-US" sz="1600" b="1" dirty="0" err="1">
                <a:solidFill>
                  <a:srgbClr val="0050AA"/>
                </a:solidFill>
                <a:latin typeface="Verdana" panose="020B0604030504040204" pitchFamily="34" charset="0"/>
                <a:ea typeface="Verdana" panose="020B0604030504040204" pitchFamily="34" charset="0"/>
                <a:cs typeface="Verdana" panose="020B0604030504040204" pitchFamily="34" charset="0"/>
              </a:rPr>
              <a:t>DeepStar</a:t>
            </a: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 Joint R&amp;D Program  -Expression of Interest (EOI)-</a:t>
            </a:r>
          </a:p>
        </p:txBody>
      </p:sp>
      <p:sp>
        <p:nvSpPr>
          <p:cNvPr id="3" name="フッター プレースホルダー 2"/>
          <p:cNvSpPr>
            <a:spLocks noGrp="1"/>
          </p:cNvSpPr>
          <p:nvPr>
            <p:ph type="ftr" sz="quarter" idx="11"/>
          </p:nvPr>
        </p:nvSpPr>
        <p:spPr>
          <a:xfrm>
            <a:off x="4724400" y="6532210"/>
            <a:ext cx="4800600" cy="383815"/>
          </a:xfrm>
        </p:spPr>
        <p:txBody>
          <a:bodyPr/>
          <a:lstStyle/>
          <a:p>
            <a:r>
              <a:rPr lang="en-US" altLang="ja-JP" sz="1000" dirty="0">
                <a:solidFill>
                  <a:schemeClr val="bg1">
                    <a:lumMod val="50000"/>
                  </a:schemeClr>
                </a:solidFill>
              </a:rPr>
              <a:t>For </a:t>
            </a:r>
            <a:r>
              <a:rPr lang="en-US" altLang="ja-JP" sz="1000" dirty="0" err="1">
                <a:solidFill>
                  <a:schemeClr val="bg1">
                    <a:lumMod val="50000"/>
                  </a:schemeClr>
                </a:solidFill>
              </a:rPr>
              <a:t>DeepStar</a:t>
            </a:r>
            <a:r>
              <a:rPr lang="en-US" altLang="ja-JP" sz="1000" dirty="0">
                <a:solidFill>
                  <a:schemeClr val="bg1">
                    <a:lumMod val="50000"/>
                  </a:schemeClr>
                </a:solidFill>
              </a:rPr>
              <a:t>, The Nippon Foundation, and JETRO Houston Use Only</a:t>
            </a:r>
            <a:endParaRPr kumimoji="1" lang="ja-JP" altLang="en-US" sz="1000" dirty="0">
              <a:solidFill>
                <a:schemeClr val="bg1">
                  <a:lumMod val="50000"/>
                </a:schemeClr>
              </a:solidFill>
            </a:endParaRPr>
          </a:p>
        </p:txBody>
      </p:sp>
      <p:pic>
        <p:nvPicPr>
          <p:cNvPr id="4" name="図 3"/>
          <p:cNvPicPr>
            <a:picLocks noChangeAspect="1"/>
          </p:cNvPicPr>
          <p:nvPr/>
        </p:nvPicPr>
        <p:blipFill>
          <a:blip r:embed="rId6"/>
          <a:stretch>
            <a:fillRect/>
          </a:stretch>
        </p:blipFill>
        <p:spPr>
          <a:xfrm>
            <a:off x="8208915" y="347995"/>
            <a:ext cx="769801" cy="756561"/>
          </a:xfrm>
          <a:prstGeom prst="rect">
            <a:avLst/>
          </a:prstGeom>
        </p:spPr>
      </p:pic>
      <p:graphicFrame>
        <p:nvGraphicFramePr>
          <p:cNvPr id="8" name="Group 788">
            <a:extLst>
              <a:ext uri="{FF2B5EF4-FFF2-40B4-BE49-F238E27FC236}">
                <a16:creationId xmlns:a16="http://schemas.microsoft.com/office/drawing/2014/main" id="{18128F20-DD87-FA14-D36A-9584305520CC}"/>
              </a:ext>
            </a:extLst>
          </p:cNvPr>
          <p:cNvGraphicFramePr>
            <a:graphicFrameLocks noGrp="1"/>
          </p:cNvGraphicFramePr>
          <p:nvPr>
            <p:extLst>
              <p:ext uri="{D42A27DB-BD31-4B8C-83A1-F6EECF244321}">
                <p14:modId xmlns:p14="http://schemas.microsoft.com/office/powerpoint/2010/main" val="1838809802"/>
              </p:ext>
            </p:extLst>
          </p:nvPr>
        </p:nvGraphicFramePr>
        <p:xfrm>
          <a:off x="5791200" y="5867401"/>
          <a:ext cx="3019251" cy="716221"/>
        </p:xfrm>
        <a:graphic>
          <a:graphicData uri="http://schemas.openxmlformats.org/drawingml/2006/table">
            <a:tbl>
              <a:tblPr/>
              <a:tblGrid>
                <a:gridCol w="1006417">
                  <a:extLst>
                    <a:ext uri="{9D8B030D-6E8A-4147-A177-3AD203B41FA5}">
                      <a16:colId xmlns:a16="http://schemas.microsoft.com/office/drawing/2014/main" val="20000"/>
                    </a:ext>
                  </a:extLst>
                </a:gridCol>
                <a:gridCol w="1006417">
                  <a:extLst>
                    <a:ext uri="{9D8B030D-6E8A-4147-A177-3AD203B41FA5}">
                      <a16:colId xmlns:a16="http://schemas.microsoft.com/office/drawing/2014/main" val="20001"/>
                    </a:ext>
                  </a:extLst>
                </a:gridCol>
                <a:gridCol w="1006417">
                  <a:extLst>
                    <a:ext uri="{9D8B030D-6E8A-4147-A177-3AD203B41FA5}">
                      <a16:colId xmlns:a16="http://schemas.microsoft.com/office/drawing/2014/main" val="20002"/>
                    </a:ext>
                  </a:extLst>
                </a:gridCol>
              </a:tblGrid>
              <a:tr h="223966">
                <a:tc gridSpan="3">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900" b="1" i="0" u="none" strike="noStrike" kern="1200" cap="none" normalizeH="0" baseline="0" dirty="0">
                          <a:ln>
                            <a:noFill/>
                          </a:ln>
                          <a:solidFill>
                            <a:schemeClr val="bg1"/>
                          </a:solidFill>
                          <a:effectLst/>
                          <a:latin typeface="Verdana" pitchFamily="34" charset="0"/>
                          <a:ea typeface="+mn-ea"/>
                          <a:cs typeface="+mn-cs"/>
                        </a:rPr>
                        <a:t>Schedule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hMerge="1">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1" i="0" u="none" strike="noStrike" kern="1200" cap="none" normalizeH="0" baseline="0" dirty="0">
                        <a:ln>
                          <a:noFill/>
                        </a:ln>
                        <a:solidFill>
                          <a:schemeClr val="bg1"/>
                        </a:solidFill>
                        <a:effectLst/>
                        <a:latin typeface="Verdana" pitchFamily="34"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solidFill>
                      <a:schemeClr val="accent2">
                        <a:lumMod val="75000"/>
                      </a:schemeClr>
                    </a:solidFill>
                  </a:tcPr>
                </a:tc>
                <a:tc hMerge="1">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1" i="0" u="none" strike="noStrike" kern="1200" cap="none" normalizeH="0" baseline="0" dirty="0">
                        <a:ln>
                          <a:noFill/>
                        </a:ln>
                        <a:solidFill>
                          <a:schemeClr val="bg1"/>
                        </a:solidFill>
                        <a:effectLst/>
                        <a:latin typeface="Verdana" pitchFamily="34"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solidFill>
                      <a:schemeClr val="accent2">
                        <a:lumMod val="75000"/>
                      </a:schemeClr>
                    </a:solidFill>
                  </a:tcPr>
                </a:tc>
                <a:extLst>
                  <a:ext uri="{0D108BD9-81ED-4DB2-BD59-A6C34878D82A}">
                    <a16:rowId xmlns:a16="http://schemas.microsoft.com/office/drawing/2014/main" val="10000"/>
                  </a:ext>
                </a:extLst>
              </a:tr>
              <a:tr h="274832">
                <a:tc>
                  <a:txBody>
                    <a:bodyPr/>
                    <a:lstStyle/>
                    <a:p>
                      <a:pPr marL="0" marR="0" lvl="0" indent="0" algn="ctr" defTabSz="914400" rtl="0" eaLnBrk="1" fontAlgn="base" latinLnBrk="0" hangingPunct="1">
                        <a:lnSpc>
                          <a:spcPct val="100000"/>
                        </a:lnSpc>
                        <a:spcBef>
                          <a:spcPct val="0"/>
                        </a:spcBef>
                        <a:spcAft>
                          <a:spcPts val="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Start Date</a:t>
                      </a:r>
                    </a:p>
                  </a:txBody>
                  <a:tcP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End Date</a:t>
                      </a:r>
                    </a:p>
                  </a:txBody>
                  <a:tcP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Budget(USD)</a:t>
                      </a:r>
                    </a:p>
                  </a:txBody>
                  <a:tcP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9076">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 name="吹き出し: 角を丸めた四角形 1">
            <a:extLst>
              <a:ext uri="{FF2B5EF4-FFF2-40B4-BE49-F238E27FC236}">
                <a16:creationId xmlns:a16="http://schemas.microsoft.com/office/drawing/2014/main" id="{DCF701B2-C3D6-4BA3-65D9-73B650F88622}"/>
              </a:ext>
            </a:extLst>
          </p:cNvPr>
          <p:cNvSpPr/>
          <p:nvPr/>
        </p:nvSpPr>
        <p:spPr>
          <a:xfrm>
            <a:off x="5867400" y="5423535"/>
            <a:ext cx="3111316" cy="398086"/>
          </a:xfrm>
          <a:prstGeom prst="wedgeRoundRectCallout">
            <a:avLst>
              <a:gd name="adj1" fmla="val 666"/>
              <a:gd name="adj2" fmla="val 83378"/>
              <a:gd name="adj3" fmla="val 16667"/>
            </a:avLst>
          </a:prstGeom>
          <a:solidFill>
            <a:srgbClr val="92D050"/>
          </a:solidFill>
          <a:ln w="63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00" dirty="0"/>
              <a:t>技術開発の想定期間（</a:t>
            </a:r>
            <a:r>
              <a:rPr kumimoji="1" lang="en-US" altLang="ja-JP" sz="1000" dirty="0"/>
              <a:t>2026</a:t>
            </a:r>
            <a:r>
              <a:rPr kumimoji="1" lang="ja-JP" altLang="en-US" sz="1000" dirty="0"/>
              <a:t>年</a:t>
            </a:r>
            <a:r>
              <a:rPr kumimoji="1" lang="en-US" altLang="ja-JP" sz="1000" dirty="0"/>
              <a:t>6</a:t>
            </a:r>
            <a:r>
              <a:rPr kumimoji="1" lang="ja-JP" altLang="en-US" sz="1000" dirty="0"/>
              <a:t>月以降</a:t>
            </a:r>
            <a:r>
              <a:rPr kumimoji="1" lang="en-US" altLang="ja-JP" sz="1000" dirty="0"/>
              <a:t>3</a:t>
            </a:r>
            <a:r>
              <a:rPr kumimoji="1" lang="ja-JP" altLang="en-US" sz="1000" dirty="0"/>
              <a:t>年以内）及び想定費用を記入ください（</a:t>
            </a:r>
            <a:r>
              <a:rPr kumimoji="1" lang="en-US" altLang="ja-JP" sz="1000" dirty="0"/>
              <a:t>1 USD=150</a:t>
            </a:r>
            <a:r>
              <a:rPr kumimoji="1" lang="ja-JP" altLang="en-US" sz="1000" dirty="0"/>
              <a:t>円換算）</a:t>
            </a:r>
          </a:p>
        </p:txBody>
      </p:sp>
    </p:spTree>
    <p:extLst>
      <p:ext uri="{BB962C8B-B14F-4D97-AF65-F5344CB8AC3E}">
        <p14:creationId xmlns:p14="http://schemas.microsoft.com/office/powerpoint/2010/main" val="142606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12"/>
          <p:cNvSpPr txBox="1">
            <a:spLocks noChangeArrowheads="1"/>
          </p:cNvSpPr>
          <p:nvPr/>
        </p:nvSpPr>
        <p:spPr>
          <a:xfrm>
            <a:off x="138024" y="103846"/>
            <a:ext cx="8012203" cy="722560"/>
          </a:xfrm>
          <a:prstGeom prst="rect">
            <a:avLst/>
          </a:prstGeom>
        </p:spPr>
        <p:txBody>
          <a:bodyPr vert="horz" lIns="91429" tIns="45714" rIns="91429" bIns="45714"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base">
              <a:spcAft>
                <a:spcPct val="0"/>
              </a:spcAft>
            </a:pP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[Project Title(</a:t>
            </a:r>
            <a:r>
              <a:rPr lang="ja-JP" alt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技術開発の提案のタイトルを記載ください）</a:t>
            </a: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a:t>
            </a:r>
          </a:p>
        </p:txBody>
      </p:sp>
      <p:graphicFrame>
        <p:nvGraphicFramePr>
          <p:cNvPr id="6" name="Group 780"/>
          <p:cNvGraphicFramePr>
            <a:graphicFrameLocks noGrp="1"/>
          </p:cNvGraphicFramePr>
          <p:nvPr>
            <p:extLst>
              <p:ext uri="{D42A27DB-BD31-4B8C-83A1-F6EECF244321}">
                <p14:modId xmlns:p14="http://schemas.microsoft.com/office/powerpoint/2010/main" val="744582530"/>
              </p:ext>
            </p:extLst>
          </p:nvPr>
        </p:nvGraphicFramePr>
        <p:xfrm>
          <a:off x="112386" y="1150884"/>
          <a:ext cx="8955414" cy="1315593"/>
        </p:xfrm>
        <a:graphic>
          <a:graphicData uri="http://schemas.openxmlformats.org/drawingml/2006/table">
            <a:tbl>
              <a:tblPr/>
              <a:tblGrid>
                <a:gridCol w="1825861">
                  <a:extLst>
                    <a:ext uri="{9D8B030D-6E8A-4147-A177-3AD203B41FA5}">
                      <a16:colId xmlns:a16="http://schemas.microsoft.com/office/drawing/2014/main" val="20000"/>
                    </a:ext>
                  </a:extLst>
                </a:gridCol>
                <a:gridCol w="2651846">
                  <a:extLst>
                    <a:ext uri="{9D8B030D-6E8A-4147-A177-3AD203B41FA5}">
                      <a16:colId xmlns:a16="http://schemas.microsoft.com/office/drawing/2014/main" val="20001"/>
                    </a:ext>
                  </a:extLst>
                </a:gridCol>
                <a:gridCol w="1825861">
                  <a:extLst>
                    <a:ext uri="{9D8B030D-6E8A-4147-A177-3AD203B41FA5}">
                      <a16:colId xmlns:a16="http://schemas.microsoft.com/office/drawing/2014/main" val="20002"/>
                    </a:ext>
                  </a:extLst>
                </a:gridCol>
                <a:gridCol w="2651846">
                  <a:extLst>
                    <a:ext uri="{9D8B030D-6E8A-4147-A177-3AD203B41FA5}">
                      <a16:colId xmlns:a16="http://schemas.microsoft.com/office/drawing/2014/main" val="20003"/>
                    </a:ext>
                  </a:extLst>
                </a:gridCol>
              </a:tblGrid>
              <a:tr h="329184">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Application:</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ja-JP" altLang="en-US" sz="800" b="0" i="0" u="none" strike="noStrike" cap="none" normalizeH="0" baseline="0" dirty="0">
                          <a:ln>
                            <a:noFill/>
                          </a:ln>
                          <a:solidFill>
                            <a:schemeClr val="tx1"/>
                          </a:solidFill>
                          <a:effectLst/>
                          <a:latin typeface="Verdana" pitchFamily="34" charset="0"/>
                        </a:rPr>
                        <a:t>開発技術が海洋石油・ガス分野のどういった箇所（分野）に適用できるかを記載ください</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DeepStar Director:</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defRPr/>
                      </a:pPr>
                      <a:r>
                        <a:rPr lang="en-US" altLang="ja-JP" sz="800" dirty="0"/>
                        <a:t>Shak </a:t>
                      </a:r>
                      <a:r>
                        <a:rPr lang="en-US" altLang="ja-JP" sz="800" dirty="0" err="1"/>
                        <a:t>Shamshy</a:t>
                      </a:r>
                      <a:r>
                        <a:rPr lang="en-US" altLang="ja-JP" sz="800" dirty="0"/>
                        <a:t>, </a:t>
                      </a:r>
                      <a:r>
                        <a:rPr lang="en-US" altLang="ja-JP" sz="800" dirty="0">
                          <a:hlinkClick r:id="rId3"/>
                        </a:rPr>
                        <a:t>shakir@chevron.com</a:t>
                      </a:r>
                      <a:r>
                        <a:rPr lang="ja-JP" altLang="en-US" sz="800" dirty="0"/>
                        <a:t>　</a:t>
                      </a:r>
                      <a:endParaRPr kumimoji="0" lang="en-US" altLang="ja-JP"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9184">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Focus Area Theme:</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DeepStar Project Manager:</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defRPr/>
                      </a:pPr>
                      <a:r>
                        <a:rPr lang="en-US" altLang="ja-JP" sz="800" dirty="0"/>
                        <a:t>Curtis Linehan, </a:t>
                      </a:r>
                      <a:r>
                        <a:rPr lang="en-US" altLang="ja-JP" sz="800" dirty="0">
                          <a:hlinkClick r:id="rId4"/>
                        </a:rPr>
                        <a:t>curtis@theooc.org</a:t>
                      </a:r>
                      <a:endParaRPr kumimoji="0" lang="en-US" altLang="ja-JP"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7022">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Strategic Drivers/Category:</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ja-JP" altLang="en-US" sz="800" b="0" i="0" u="none" strike="noStrike" cap="none" normalizeH="0" baseline="0" dirty="0">
                          <a:ln>
                            <a:noFill/>
                          </a:ln>
                          <a:solidFill>
                            <a:schemeClr val="tx1"/>
                          </a:solidFill>
                          <a:effectLst/>
                          <a:latin typeface="Verdana" pitchFamily="34" charset="0"/>
                        </a:rPr>
                        <a:t>当該技術により海洋石油・ガス開発、生産の何が向上するかを記載ください</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Project Champions:</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ja-JP" altLang="en-US" sz="800" b="0" i="0" u="none" strike="noStrike" cap="none" normalizeH="0" baseline="0" dirty="0">
                          <a:ln>
                            <a:noFill/>
                          </a:ln>
                          <a:solidFill>
                            <a:schemeClr val="tx1"/>
                          </a:solidFill>
                          <a:effectLst/>
                          <a:latin typeface="Verdana" pitchFamily="34" charset="0"/>
                        </a:rPr>
                        <a:t>記載しないでください</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7022">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Technology Development Stage:</a:t>
                      </a:r>
                    </a:p>
                  </a:txBody>
                  <a:tcPr marR="45720" marT="36576" marB="36576"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ja-JP" altLang="en-US" sz="800" b="0" i="0" u="none" strike="noStrike" cap="none" normalizeH="0" baseline="0" dirty="0">
                          <a:ln>
                            <a:noFill/>
                          </a:ln>
                          <a:solidFill>
                            <a:schemeClr val="tx1"/>
                          </a:solidFill>
                          <a:effectLst/>
                          <a:latin typeface="Verdana" pitchFamily="34" charset="0"/>
                        </a:rPr>
                        <a:t>今回のプロジェクトで目指す開発のレベルを上記数字で記載ください（２</a:t>
                      </a:r>
                      <a:r>
                        <a:rPr kumimoji="0" lang="en-US" altLang="ja-JP" sz="800" b="0" i="0" u="none" strike="noStrike" cap="none" normalizeH="0" baseline="0" dirty="0">
                          <a:ln>
                            <a:noFill/>
                          </a:ln>
                          <a:solidFill>
                            <a:schemeClr val="tx1"/>
                          </a:solidFill>
                          <a:effectLst/>
                          <a:latin typeface="Verdana" pitchFamily="34" charset="0"/>
                        </a:rPr>
                        <a:t>-</a:t>
                      </a:r>
                      <a:r>
                        <a:rPr kumimoji="0" lang="ja-JP" altLang="en-US" sz="800" b="0" i="0" u="none" strike="noStrike" cap="none" normalizeH="0" baseline="0" dirty="0">
                          <a:ln>
                            <a:noFill/>
                          </a:ln>
                          <a:solidFill>
                            <a:schemeClr val="tx1"/>
                          </a:solidFill>
                          <a:effectLst/>
                          <a:latin typeface="Verdana" pitchFamily="34" charset="0"/>
                        </a:rPr>
                        <a:t>４と言った記載方法も可能です）</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en-US" sz="800" b="1" i="0" u="none" strike="noStrike" cap="none" normalizeH="0" baseline="0" dirty="0">
                          <a:ln>
                            <a:noFill/>
                          </a:ln>
                          <a:solidFill>
                            <a:schemeClr val="bg1"/>
                          </a:solidFill>
                          <a:effectLst/>
                          <a:latin typeface="Verdana" pitchFamily="34" charset="0"/>
                        </a:rPr>
                        <a:t>Proposed Contractors:</a:t>
                      </a: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4EA4"/>
                    </a:solidFill>
                  </a:tcPr>
                </a:tc>
                <a:tc>
                  <a:txBody>
                    <a:bodyPr/>
                    <a:lstStyle/>
                    <a:p>
                      <a:pPr marL="0" marR="0" lvl="0" indent="0" algn="l" defTabSz="914400" rtl="0" eaLnBrk="1" fontAlgn="base" latinLnBrk="0" hangingPunct="1">
                        <a:lnSpc>
                          <a:spcPct val="110000"/>
                        </a:lnSpc>
                        <a:spcBef>
                          <a:spcPct val="0"/>
                        </a:spcBef>
                        <a:spcAft>
                          <a:spcPct val="25000"/>
                        </a:spcAft>
                        <a:buClrTx/>
                        <a:buSzTx/>
                        <a:buFontTx/>
                        <a:buNone/>
                        <a:tabLst>
                          <a:tab pos="457200" algn="l"/>
                          <a:tab pos="520700" algn="l"/>
                          <a:tab pos="1374775" algn="l"/>
                          <a:tab pos="1831975" algn="l"/>
                        </a:tabLst>
                      </a:pPr>
                      <a:r>
                        <a:rPr kumimoji="0" lang="ja-JP" altLang="en-US" sz="800" b="0" i="0" u="none" strike="noStrike" cap="none" normalizeH="0" baseline="0" dirty="0">
                          <a:ln>
                            <a:noFill/>
                          </a:ln>
                          <a:solidFill>
                            <a:schemeClr val="tx1"/>
                          </a:solidFill>
                          <a:effectLst/>
                          <a:latin typeface="Verdana" pitchFamily="34" charset="0"/>
                        </a:rPr>
                        <a:t>貴社名、コンタクトポイント（名前、メール、電話番号）を記載ください</a:t>
                      </a:r>
                      <a:endParaRPr kumimoji="0" lang="en-US" sz="800" b="0" i="0" u="none" strike="noStrike" cap="none" normalizeH="0" baseline="0" dirty="0">
                        <a:ln>
                          <a:noFill/>
                        </a:ln>
                        <a:solidFill>
                          <a:schemeClr val="tx1"/>
                        </a:solidFill>
                        <a:effectLst/>
                        <a:latin typeface="Verdana" pitchFamily="34" charset="0"/>
                      </a:endParaRPr>
                    </a:p>
                  </a:txBody>
                  <a:tcPr marR="45720" marT="36576" marB="36576"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Text Box 773"/>
          <p:cNvSpPr txBox="1">
            <a:spLocks noChangeArrowheads="1"/>
          </p:cNvSpPr>
          <p:nvPr/>
        </p:nvSpPr>
        <p:spPr bwMode="auto">
          <a:xfrm>
            <a:off x="109973" y="2563732"/>
            <a:ext cx="5618698" cy="3016198"/>
          </a:xfrm>
          <a:prstGeom prst="rect">
            <a:avLst/>
          </a:prstGeom>
          <a:noFill/>
          <a:ln w="25400">
            <a:solidFill>
              <a:schemeClr val="tx1">
                <a:lumMod val="85000"/>
                <a:lumOff val="15000"/>
              </a:schemeClr>
            </a:solidFill>
            <a:miter lim="800000"/>
            <a:headEnd/>
            <a:tailEnd/>
          </a:ln>
        </p:spPr>
        <p:txBody>
          <a:bodyPr wrap="square" lIns="91429" tIns="45714" rIns="91429" bIns="45714">
            <a:spAutoFit/>
          </a:bodyPr>
          <a:lstStyle/>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Project Overview:</a:t>
            </a:r>
          </a:p>
          <a:p>
            <a:pPr marL="628596" lvl="1" indent="-171450">
              <a:buFont typeface="Arial" panose="020B0604020202020204" pitchFamily="34" charset="0"/>
              <a:buChar char="•"/>
            </a:pP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技術開発の概要を２～３行で記載ください。記述の際には、他者にない当該技術の強みや実績（あれば）にも言及ください。</a:t>
            </a:r>
            <a:endPar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Business Case / Impact:</a:t>
            </a:r>
          </a:p>
          <a:p>
            <a:pPr marL="628596" lvl="1" indent="-171450">
              <a:buFont typeface="Arial" panose="020B0604020202020204" pitchFamily="34" charset="0"/>
              <a:buChar char="•"/>
            </a:pP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開発技術が実用化された場合、実際のビジネスにどのように活用され、どのような（</a:t>
            </a:r>
            <a:r>
              <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positive</a:t>
            </a: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な）利益をもたらすかを２～３行で記載ください。</a:t>
            </a: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Objective:</a:t>
            </a:r>
          </a:p>
          <a:p>
            <a:pPr marL="628596" lvl="1" indent="-171450">
              <a:buFont typeface="Arial" panose="020B0604020202020204" pitchFamily="34" charset="0"/>
              <a:buChar char="•"/>
            </a:pP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今回の技術開発の目的を２行以内で記載ください。</a:t>
            </a:r>
            <a:endPar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endParaRPr 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rPr>
              <a:t>Scope:</a:t>
            </a:r>
          </a:p>
          <a:p>
            <a:pPr marL="628596" lvl="1" indent="-171450">
              <a:buFont typeface="Arial" panose="020B0604020202020204" pitchFamily="34" charset="0"/>
              <a:buChar char="•"/>
            </a:pP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今回の技術開発のタイムスケジュールをフェースに分けて記載ください（概ねの想定コストを可能であれば記載ください）。</a:t>
            </a:r>
            <a:endPar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r>
              <a:rPr lang="en-US" altLang="ja-JP" sz="1000" b="1" dirty="0" err="1">
                <a:solidFill>
                  <a:srgbClr val="004EA4"/>
                </a:solidFill>
                <a:latin typeface="Verdana" panose="020B0604030504040204" pitchFamily="34" charset="0"/>
                <a:ea typeface="Verdana" panose="020B0604030504040204" pitchFamily="34" charset="0"/>
                <a:cs typeface="Verdana" panose="020B0604030504040204" pitchFamily="34" charset="0"/>
              </a:rPr>
              <a:t>Deribarables</a:t>
            </a:r>
            <a:r>
              <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rPr>
              <a:t>:</a:t>
            </a:r>
          </a:p>
          <a:p>
            <a:pPr marL="628596" lvl="1" indent="-171450">
              <a:buFont typeface="Arial" panose="020B0604020202020204" pitchFamily="34" charset="0"/>
              <a:buChar char="•"/>
            </a:pP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今回の技術開発による得られる</a:t>
            </a:r>
            <a:r>
              <a:rPr lang="en-US" altLang="ja-JP"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output</a:t>
            </a:r>
            <a:r>
              <a:rPr lang="ja-JP" altLang="en-US" sz="1000" b="1" i="1" dirty="0">
                <a:solidFill>
                  <a:srgbClr val="004EA4"/>
                </a:solidFill>
                <a:latin typeface="Verdana" panose="020B0604030504040204" pitchFamily="34" charset="0"/>
                <a:ea typeface="Verdana" panose="020B0604030504040204" pitchFamily="34" charset="0"/>
                <a:cs typeface="Verdana" panose="020B0604030504040204" pitchFamily="34" charset="0"/>
              </a:rPr>
              <a:t>を２～３行で記載ください。</a:t>
            </a:r>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endPar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18156" y="326534"/>
            <a:ext cx="760122" cy="764814"/>
          </a:xfrm>
          <a:prstGeom prst="rect">
            <a:avLst/>
          </a:prstGeom>
        </p:spPr>
      </p:pic>
      <p:sp>
        <p:nvSpPr>
          <p:cNvPr id="27" name="Rectangle 26"/>
          <p:cNvSpPr/>
          <p:nvPr/>
        </p:nvSpPr>
        <p:spPr>
          <a:xfrm>
            <a:off x="5791199" y="2563732"/>
            <a:ext cx="3276601" cy="266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Insert picture here</a:t>
            </a:r>
          </a:p>
          <a:p>
            <a:pPr algn="ctr"/>
            <a:r>
              <a:rPr lang="ja-JP" altLang="en-US" sz="1000" dirty="0">
                <a:solidFill>
                  <a:schemeClr val="tx1"/>
                </a:solidFill>
              </a:rPr>
              <a:t>技術開発の提案のイメージ図を挿入ください</a:t>
            </a:r>
          </a:p>
          <a:p>
            <a:pPr algn="ctr"/>
            <a:endParaRPr lang="en-US" dirty="0">
              <a:solidFill>
                <a:schemeClr val="tx1"/>
              </a:solidFill>
            </a:endParaRPr>
          </a:p>
        </p:txBody>
      </p:sp>
      <p:graphicFrame>
        <p:nvGraphicFramePr>
          <p:cNvPr id="9" name="Content Placeholder 10"/>
          <p:cNvGraphicFramePr>
            <a:graphicFrameLocks/>
          </p:cNvGraphicFramePr>
          <p:nvPr>
            <p:extLst>
              <p:ext uri="{D42A27DB-BD31-4B8C-83A1-F6EECF244321}">
                <p14:modId xmlns:p14="http://schemas.microsoft.com/office/powerpoint/2010/main" val="2765086681"/>
              </p:ext>
            </p:extLst>
          </p:nvPr>
        </p:nvGraphicFramePr>
        <p:xfrm>
          <a:off x="112386" y="696204"/>
          <a:ext cx="6781797" cy="423462"/>
        </p:xfrm>
        <a:graphic>
          <a:graphicData uri="http://schemas.openxmlformats.org/drawingml/2006/table">
            <a:tbl>
              <a:tblPr firstRow="1" bandRow="1">
                <a:tableStyleId>{5940675A-B579-460E-94D1-54222C63F5DA}</a:tableStyleId>
              </a:tblPr>
              <a:tblGrid>
                <a:gridCol w="753533">
                  <a:extLst>
                    <a:ext uri="{9D8B030D-6E8A-4147-A177-3AD203B41FA5}">
                      <a16:colId xmlns:a16="http://schemas.microsoft.com/office/drawing/2014/main" val="20000"/>
                    </a:ext>
                  </a:extLst>
                </a:gridCol>
                <a:gridCol w="753533">
                  <a:extLst>
                    <a:ext uri="{9D8B030D-6E8A-4147-A177-3AD203B41FA5}">
                      <a16:colId xmlns:a16="http://schemas.microsoft.com/office/drawing/2014/main" val="20001"/>
                    </a:ext>
                  </a:extLst>
                </a:gridCol>
                <a:gridCol w="753533">
                  <a:extLst>
                    <a:ext uri="{9D8B030D-6E8A-4147-A177-3AD203B41FA5}">
                      <a16:colId xmlns:a16="http://schemas.microsoft.com/office/drawing/2014/main" val="20002"/>
                    </a:ext>
                  </a:extLst>
                </a:gridCol>
                <a:gridCol w="753533">
                  <a:extLst>
                    <a:ext uri="{9D8B030D-6E8A-4147-A177-3AD203B41FA5}">
                      <a16:colId xmlns:a16="http://schemas.microsoft.com/office/drawing/2014/main" val="20003"/>
                    </a:ext>
                  </a:extLst>
                </a:gridCol>
                <a:gridCol w="753533">
                  <a:extLst>
                    <a:ext uri="{9D8B030D-6E8A-4147-A177-3AD203B41FA5}">
                      <a16:colId xmlns:a16="http://schemas.microsoft.com/office/drawing/2014/main" val="20004"/>
                    </a:ext>
                  </a:extLst>
                </a:gridCol>
                <a:gridCol w="753533">
                  <a:extLst>
                    <a:ext uri="{9D8B030D-6E8A-4147-A177-3AD203B41FA5}">
                      <a16:colId xmlns:a16="http://schemas.microsoft.com/office/drawing/2014/main" val="20005"/>
                    </a:ext>
                  </a:extLst>
                </a:gridCol>
                <a:gridCol w="753533">
                  <a:extLst>
                    <a:ext uri="{9D8B030D-6E8A-4147-A177-3AD203B41FA5}">
                      <a16:colId xmlns:a16="http://schemas.microsoft.com/office/drawing/2014/main" val="20006"/>
                    </a:ext>
                  </a:extLst>
                </a:gridCol>
                <a:gridCol w="753533">
                  <a:extLst>
                    <a:ext uri="{9D8B030D-6E8A-4147-A177-3AD203B41FA5}">
                      <a16:colId xmlns:a16="http://schemas.microsoft.com/office/drawing/2014/main" val="20007"/>
                    </a:ext>
                  </a:extLst>
                </a:gridCol>
                <a:gridCol w="753533">
                  <a:extLst>
                    <a:ext uri="{9D8B030D-6E8A-4147-A177-3AD203B41FA5}">
                      <a16:colId xmlns:a16="http://schemas.microsoft.com/office/drawing/2014/main" val="20008"/>
                    </a:ext>
                  </a:extLst>
                </a:gridCol>
              </a:tblGrid>
              <a:tr h="201378">
                <a:tc>
                  <a:txBody>
                    <a:bodyPr/>
                    <a:lstStyle/>
                    <a:p>
                      <a:pPr algn="ctr"/>
                      <a:r>
                        <a:rPr lang="en-US" sz="800" b="1" dirty="0"/>
                        <a:t>1</a:t>
                      </a:r>
                    </a:p>
                  </a:txBody>
                  <a:tcPr anchor="ctr">
                    <a:solidFill>
                      <a:srgbClr val="FF5050">
                        <a:alpha val="50196"/>
                      </a:srgbClr>
                    </a:solidFill>
                  </a:tcPr>
                </a:tc>
                <a:tc>
                  <a:txBody>
                    <a:bodyPr/>
                    <a:lstStyle/>
                    <a:p>
                      <a:pPr algn="ctr"/>
                      <a:r>
                        <a:rPr lang="en-US" sz="800" b="1" dirty="0"/>
                        <a:t>2</a:t>
                      </a:r>
                    </a:p>
                  </a:txBody>
                  <a:tcPr anchor="ctr">
                    <a:solidFill>
                      <a:srgbClr val="FF5050">
                        <a:alpha val="50196"/>
                      </a:srgbClr>
                    </a:solidFill>
                  </a:tcPr>
                </a:tc>
                <a:tc>
                  <a:txBody>
                    <a:bodyPr/>
                    <a:lstStyle/>
                    <a:p>
                      <a:pPr algn="ctr"/>
                      <a:r>
                        <a:rPr lang="en-US" sz="800" b="1" dirty="0"/>
                        <a:t>3</a:t>
                      </a:r>
                    </a:p>
                  </a:txBody>
                  <a:tcPr anchor="ctr">
                    <a:solidFill>
                      <a:srgbClr val="FFFF00">
                        <a:alpha val="50196"/>
                      </a:srgbClr>
                    </a:solidFill>
                  </a:tcPr>
                </a:tc>
                <a:tc>
                  <a:txBody>
                    <a:bodyPr/>
                    <a:lstStyle/>
                    <a:p>
                      <a:pPr algn="ctr"/>
                      <a:r>
                        <a:rPr lang="en-US" sz="800" b="1" dirty="0"/>
                        <a:t>4</a:t>
                      </a:r>
                    </a:p>
                  </a:txBody>
                  <a:tcPr anchor="ctr">
                    <a:solidFill>
                      <a:srgbClr val="FFFF00">
                        <a:alpha val="50196"/>
                      </a:srgbClr>
                    </a:solidFill>
                  </a:tcPr>
                </a:tc>
                <a:tc>
                  <a:txBody>
                    <a:bodyPr/>
                    <a:lstStyle/>
                    <a:p>
                      <a:pPr algn="ctr"/>
                      <a:r>
                        <a:rPr lang="en-US" sz="800" b="1" dirty="0"/>
                        <a:t>5</a:t>
                      </a:r>
                    </a:p>
                  </a:txBody>
                  <a:tcPr anchor="ctr">
                    <a:solidFill>
                      <a:srgbClr val="33CC33">
                        <a:alpha val="50196"/>
                      </a:srgbClr>
                    </a:solidFill>
                  </a:tcPr>
                </a:tc>
                <a:tc>
                  <a:txBody>
                    <a:bodyPr/>
                    <a:lstStyle/>
                    <a:p>
                      <a:pPr algn="ctr"/>
                      <a:r>
                        <a:rPr lang="en-US" sz="800" b="1" dirty="0"/>
                        <a:t>6</a:t>
                      </a:r>
                    </a:p>
                  </a:txBody>
                  <a:tcPr anchor="ctr">
                    <a:solidFill>
                      <a:srgbClr val="33CC33">
                        <a:alpha val="50196"/>
                      </a:srgbClr>
                    </a:solidFill>
                  </a:tcPr>
                </a:tc>
                <a:tc>
                  <a:txBody>
                    <a:bodyPr/>
                    <a:lstStyle/>
                    <a:p>
                      <a:pPr algn="ctr"/>
                      <a:r>
                        <a:rPr lang="en-US" sz="800" b="1" dirty="0"/>
                        <a:t>7</a:t>
                      </a:r>
                    </a:p>
                  </a:txBody>
                  <a:tcPr anchor="ctr">
                    <a:solidFill>
                      <a:srgbClr val="0066FF">
                        <a:alpha val="49804"/>
                      </a:srgbClr>
                    </a:solidFill>
                  </a:tcPr>
                </a:tc>
                <a:tc>
                  <a:txBody>
                    <a:bodyPr/>
                    <a:lstStyle/>
                    <a:p>
                      <a:pPr algn="ctr"/>
                      <a:r>
                        <a:rPr lang="en-US" sz="800" b="1" dirty="0"/>
                        <a:t>8</a:t>
                      </a:r>
                    </a:p>
                  </a:txBody>
                  <a:tcPr anchor="ctr">
                    <a:solidFill>
                      <a:srgbClr val="0066FF">
                        <a:alpha val="49804"/>
                      </a:srgbClr>
                    </a:solidFill>
                  </a:tcPr>
                </a:tc>
                <a:tc>
                  <a:txBody>
                    <a:bodyPr/>
                    <a:lstStyle/>
                    <a:p>
                      <a:pPr algn="ctr"/>
                      <a:r>
                        <a:rPr lang="en-US" sz="800" b="1" dirty="0"/>
                        <a:t>9</a:t>
                      </a:r>
                    </a:p>
                  </a:txBody>
                  <a:tcPr anchor="ctr">
                    <a:solidFill>
                      <a:srgbClr val="6600CC">
                        <a:alpha val="50196"/>
                      </a:srgbClr>
                    </a:solidFill>
                  </a:tcPr>
                </a:tc>
                <a:extLst>
                  <a:ext uri="{0D108BD9-81ED-4DB2-BD59-A6C34878D82A}">
                    <a16:rowId xmlns:a16="http://schemas.microsoft.com/office/drawing/2014/main" val="10000"/>
                  </a:ext>
                </a:extLst>
              </a:tr>
              <a:tr h="210102">
                <a:tc>
                  <a:txBody>
                    <a:bodyPr/>
                    <a:lstStyle/>
                    <a:p>
                      <a:pPr algn="ctr"/>
                      <a:r>
                        <a:rPr lang="en-US" sz="800" b="1" dirty="0">
                          <a:latin typeface="Calibri" pitchFamily="34" charset="0"/>
                        </a:rPr>
                        <a:t>Initiation</a:t>
                      </a:r>
                    </a:p>
                  </a:txBody>
                  <a:tcPr marL="0" marR="0" marT="0" marB="0" anchor="ctr">
                    <a:solidFill>
                      <a:srgbClr val="FF5050">
                        <a:alpha val="50196"/>
                      </a:srgbClr>
                    </a:solidFill>
                  </a:tcPr>
                </a:tc>
                <a:tc>
                  <a:txBody>
                    <a:bodyPr/>
                    <a:lstStyle/>
                    <a:p>
                      <a:pPr algn="ctr"/>
                      <a:r>
                        <a:rPr lang="en-US" sz="800" b="1" dirty="0">
                          <a:latin typeface="Calibri" pitchFamily="34" charset="0"/>
                        </a:rPr>
                        <a:t>Concept</a:t>
                      </a:r>
                    </a:p>
                  </a:txBody>
                  <a:tcPr marL="0" marR="0" marT="0" marB="0" anchor="ctr">
                    <a:solidFill>
                      <a:srgbClr val="FF5050">
                        <a:alpha val="50196"/>
                      </a:srgbClr>
                    </a:solidFill>
                  </a:tcPr>
                </a:tc>
                <a:tc>
                  <a:txBody>
                    <a:bodyPr/>
                    <a:lstStyle/>
                    <a:p>
                      <a:pPr algn="ctr"/>
                      <a:r>
                        <a:rPr lang="en-US" sz="800" b="1" dirty="0">
                          <a:latin typeface="Calibri" pitchFamily="34" charset="0"/>
                        </a:rPr>
                        <a:t>Proof of</a:t>
                      </a:r>
                      <a:r>
                        <a:rPr lang="en-US" sz="800" b="1" baseline="0" dirty="0">
                          <a:latin typeface="Calibri" pitchFamily="34" charset="0"/>
                        </a:rPr>
                        <a:t> Concept</a:t>
                      </a:r>
                      <a:endParaRPr lang="en-US" sz="800" b="1" dirty="0">
                        <a:latin typeface="Calibri" pitchFamily="34" charset="0"/>
                      </a:endParaRPr>
                    </a:p>
                  </a:txBody>
                  <a:tcPr marL="0" marR="0" marT="0" marB="0" anchor="ctr">
                    <a:solidFill>
                      <a:srgbClr val="FFFF00">
                        <a:alpha val="50196"/>
                      </a:srgbClr>
                    </a:solidFill>
                  </a:tcPr>
                </a:tc>
                <a:tc>
                  <a:txBody>
                    <a:bodyPr/>
                    <a:lstStyle/>
                    <a:p>
                      <a:pPr algn="ctr"/>
                      <a:r>
                        <a:rPr lang="en-US" sz="800" b="1" dirty="0">
                          <a:latin typeface="Calibri" pitchFamily="34" charset="0"/>
                        </a:rPr>
                        <a:t>Integration</a:t>
                      </a:r>
                    </a:p>
                  </a:txBody>
                  <a:tcPr marL="0" marR="0" marT="0" marB="0" anchor="ctr">
                    <a:solidFill>
                      <a:srgbClr val="FFFF00">
                        <a:alpha val="50196"/>
                      </a:srgbClr>
                    </a:solidFill>
                  </a:tcPr>
                </a:tc>
                <a:tc>
                  <a:txBody>
                    <a:bodyPr/>
                    <a:lstStyle/>
                    <a:p>
                      <a:pPr algn="ctr"/>
                      <a:r>
                        <a:rPr lang="en-US" sz="800" b="1" dirty="0">
                          <a:latin typeface="Calibri" pitchFamily="34" charset="0"/>
                        </a:rPr>
                        <a:t>Demonstration</a:t>
                      </a:r>
                    </a:p>
                  </a:txBody>
                  <a:tcPr marL="0" marR="0" marT="0" marB="0" anchor="ctr">
                    <a:solidFill>
                      <a:srgbClr val="33CC33">
                        <a:alpha val="50196"/>
                      </a:srgbClr>
                    </a:solidFill>
                  </a:tcPr>
                </a:tc>
                <a:tc>
                  <a:txBody>
                    <a:bodyPr/>
                    <a:lstStyle/>
                    <a:p>
                      <a:pPr algn="ctr"/>
                      <a:r>
                        <a:rPr lang="en-US" sz="800" b="1" dirty="0">
                          <a:latin typeface="Calibri" pitchFamily="34" charset="0"/>
                        </a:rPr>
                        <a:t>Prototype</a:t>
                      </a:r>
                    </a:p>
                  </a:txBody>
                  <a:tcPr marL="0" marR="0" marT="0" marB="0" anchor="ctr">
                    <a:solidFill>
                      <a:srgbClr val="33CC33">
                        <a:alpha val="50196"/>
                      </a:srgbClr>
                    </a:solidFill>
                  </a:tcPr>
                </a:tc>
                <a:tc>
                  <a:txBody>
                    <a:bodyPr/>
                    <a:lstStyle/>
                    <a:p>
                      <a:pPr algn="ctr"/>
                      <a:r>
                        <a:rPr lang="en-US" sz="800" b="1" dirty="0">
                          <a:latin typeface="Calibri" pitchFamily="34" charset="0"/>
                        </a:rPr>
                        <a:t>Pre-production</a:t>
                      </a:r>
                    </a:p>
                  </a:txBody>
                  <a:tcPr marL="0" marR="0" marT="0" marB="0" anchor="ctr">
                    <a:solidFill>
                      <a:srgbClr val="0066FF">
                        <a:alpha val="49804"/>
                      </a:srgbClr>
                    </a:solidFill>
                  </a:tcPr>
                </a:tc>
                <a:tc>
                  <a:txBody>
                    <a:bodyPr/>
                    <a:lstStyle/>
                    <a:p>
                      <a:pPr algn="ctr"/>
                      <a:r>
                        <a:rPr lang="en-US" sz="800" b="1" dirty="0">
                          <a:latin typeface="Calibri" pitchFamily="34" charset="0"/>
                        </a:rPr>
                        <a:t>Production</a:t>
                      </a:r>
                    </a:p>
                  </a:txBody>
                  <a:tcPr marL="0" marR="0" marT="0" marB="0" anchor="ctr">
                    <a:solidFill>
                      <a:srgbClr val="0066FF">
                        <a:alpha val="49804"/>
                      </a:srgbClr>
                    </a:solidFill>
                  </a:tcPr>
                </a:tc>
                <a:tc>
                  <a:txBody>
                    <a:bodyPr/>
                    <a:lstStyle/>
                    <a:p>
                      <a:pPr algn="ctr"/>
                      <a:r>
                        <a:rPr lang="en-US" sz="800" b="1" dirty="0">
                          <a:latin typeface="Calibri" pitchFamily="34" charset="0"/>
                        </a:rPr>
                        <a:t>Field Proven</a:t>
                      </a:r>
                    </a:p>
                  </a:txBody>
                  <a:tcPr marL="0" marR="0" marT="0" marB="0" anchor="ctr">
                    <a:solidFill>
                      <a:srgbClr val="6600CC">
                        <a:alpha val="50196"/>
                      </a:srgbClr>
                    </a:solidFill>
                  </a:tcPr>
                </a:tc>
                <a:extLst>
                  <a:ext uri="{0D108BD9-81ED-4DB2-BD59-A6C34878D82A}">
                    <a16:rowId xmlns:a16="http://schemas.microsoft.com/office/drawing/2014/main" val="10001"/>
                  </a:ext>
                </a:extLst>
              </a:tr>
            </a:tbl>
          </a:graphicData>
        </a:graphic>
      </p:graphicFrame>
      <p:sp>
        <p:nvSpPr>
          <p:cNvPr id="10" name="Text Box 773"/>
          <p:cNvSpPr txBox="1">
            <a:spLocks noChangeArrowheads="1"/>
          </p:cNvSpPr>
          <p:nvPr/>
        </p:nvSpPr>
        <p:spPr bwMode="auto">
          <a:xfrm>
            <a:off x="104503" y="5639466"/>
            <a:ext cx="5624168" cy="1015651"/>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lIns="91429" tIns="45714" rIns="91429" bIns="45714">
            <a:spAutoFit/>
          </a:bodyPr>
          <a:lstStyle/>
          <a:p>
            <a:r>
              <a:rPr 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Other Comments</a:t>
            </a:r>
          </a:p>
          <a:p>
            <a:pPr marL="628596" lvl="1" indent="-171450">
              <a:buFont typeface="Arial" panose="020B0604020202020204" pitchFamily="34" charset="0"/>
              <a:buChar char="•"/>
            </a:pPr>
            <a:r>
              <a:rPr lang="ja-JP" altLang="en-US" sz="1000" b="1" dirty="0">
                <a:solidFill>
                  <a:srgbClr val="004EA4"/>
                </a:solidFill>
                <a:latin typeface="Verdana" panose="020B0604030504040204" pitchFamily="34" charset="0"/>
                <a:ea typeface="Verdana" panose="020B0604030504040204" pitchFamily="34" charset="0"/>
                <a:cs typeface="Verdana" panose="020B0604030504040204" pitchFamily="34" charset="0"/>
              </a:rPr>
              <a:t>当該技術の提案にかかるセールスポイントなど、自由に記載ください。</a:t>
            </a:r>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457146" lvl="1"/>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457146" lvl="1"/>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a:p>
            <a:pPr marL="628596" lvl="1" indent="-171450">
              <a:buFont typeface="Arial" panose="020B0604020202020204" pitchFamily="34" charset="0"/>
              <a:buChar char="•"/>
            </a:pPr>
            <a:endParaRPr lang="en-US" altLang="ja-JP" sz="1000" b="1" dirty="0">
              <a:solidFill>
                <a:srgbClr val="004EA4"/>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Rectangle 212">
            <a:extLst>
              <a:ext uri="{FF2B5EF4-FFF2-40B4-BE49-F238E27FC236}">
                <a16:creationId xmlns:a16="http://schemas.microsoft.com/office/drawing/2014/main" id="{0B7DC915-D2BC-4181-9805-0016AAC06522}"/>
              </a:ext>
            </a:extLst>
          </p:cNvPr>
          <p:cNvSpPr txBox="1">
            <a:spLocks noChangeArrowheads="1"/>
          </p:cNvSpPr>
          <p:nvPr/>
        </p:nvSpPr>
        <p:spPr>
          <a:xfrm>
            <a:off x="565899" y="-19037"/>
            <a:ext cx="8012203" cy="345571"/>
          </a:xfrm>
          <a:prstGeom prst="rect">
            <a:avLst/>
          </a:prstGeom>
        </p:spPr>
        <p:txBody>
          <a:bodyPr vert="horz" lIns="91429" tIns="45714" rIns="91429" bIns="45714"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base">
              <a:spcAft>
                <a:spcPct val="0"/>
              </a:spcAft>
            </a:pP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NF- </a:t>
            </a:r>
            <a:r>
              <a:rPr lang="en-US" sz="1600" b="1" dirty="0" err="1">
                <a:solidFill>
                  <a:srgbClr val="0050AA"/>
                </a:solidFill>
                <a:latin typeface="Verdana" panose="020B0604030504040204" pitchFamily="34" charset="0"/>
                <a:ea typeface="Verdana" panose="020B0604030504040204" pitchFamily="34" charset="0"/>
                <a:cs typeface="Verdana" panose="020B0604030504040204" pitchFamily="34" charset="0"/>
              </a:rPr>
              <a:t>DeepStar</a:t>
            </a:r>
            <a:r>
              <a:rPr lang="en-US" sz="1600" b="1" dirty="0">
                <a:solidFill>
                  <a:srgbClr val="0050AA"/>
                </a:solidFill>
                <a:latin typeface="Verdana" panose="020B0604030504040204" pitchFamily="34" charset="0"/>
                <a:ea typeface="Verdana" panose="020B0604030504040204" pitchFamily="34" charset="0"/>
                <a:cs typeface="Verdana" panose="020B0604030504040204" pitchFamily="34" charset="0"/>
              </a:rPr>
              <a:t> Joint R&amp;D Program  -Expression of Interest (EOI)-</a:t>
            </a:r>
          </a:p>
        </p:txBody>
      </p:sp>
      <p:pic>
        <p:nvPicPr>
          <p:cNvPr id="15" name="図 14"/>
          <p:cNvPicPr>
            <a:picLocks noChangeAspect="1"/>
          </p:cNvPicPr>
          <p:nvPr/>
        </p:nvPicPr>
        <p:blipFill>
          <a:blip r:embed="rId6"/>
          <a:stretch>
            <a:fillRect/>
          </a:stretch>
        </p:blipFill>
        <p:spPr>
          <a:xfrm>
            <a:off x="8208915" y="347995"/>
            <a:ext cx="769801" cy="756561"/>
          </a:xfrm>
          <a:prstGeom prst="rect">
            <a:avLst/>
          </a:prstGeom>
        </p:spPr>
      </p:pic>
      <p:sp>
        <p:nvSpPr>
          <p:cNvPr id="16" name="フッター プレースホルダー 2"/>
          <p:cNvSpPr>
            <a:spLocks noGrp="1"/>
          </p:cNvSpPr>
          <p:nvPr>
            <p:ph type="ftr" sz="quarter" idx="11"/>
          </p:nvPr>
        </p:nvSpPr>
        <p:spPr>
          <a:xfrm>
            <a:off x="4648200" y="6575274"/>
            <a:ext cx="4800600" cy="383815"/>
          </a:xfrm>
        </p:spPr>
        <p:txBody>
          <a:bodyPr/>
          <a:lstStyle/>
          <a:p>
            <a:r>
              <a:rPr lang="en-US" altLang="ja-JP" sz="1000" dirty="0">
                <a:solidFill>
                  <a:schemeClr val="bg1">
                    <a:lumMod val="50000"/>
                  </a:schemeClr>
                </a:solidFill>
              </a:rPr>
              <a:t>For </a:t>
            </a:r>
            <a:r>
              <a:rPr lang="en-US" altLang="ja-JP" sz="1000" dirty="0" err="1">
                <a:solidFill>
                  <a:schemeClr val="bg1">
                    <a:lumMod val="50000"/>
                  </a:schemeClr>
                </a:solidFill>
              </a:rPr>
              <a:t>DeepStar</a:t>
            </a:r>
            <a:r>
              <a:rPr lang="en-US" altLang="ja-JP" sz="1000" dirty="0">
                <a:solidFill>
                  <a:schemeClr val="bg1">
                    <a:lumMod val="50000"/>
                  </a:schemeClr>
                </a:solidFill>
              </a:rPr>
              <a:t>, The Nippon Foundation, and JETRO Houston Use Only</a:t>
            </a:r>
            <a:endParaRPr kumimoji="1" lang="ja-JP" altLang="en-US" sz="1000" dirty="0">
              <a:solidFill>
                <a:schemeClr val="bg1">
                  <a:lumMod val="50000"/>
                </a:schemeClr>
              </a:solidFill>
            </a:endParaRPr>
          </a:p>
        </p:txBody>
      </p:sp>
      <p:graphicFrame>
        <p:nvGraphicFramePr>
          <p:cNvPr id="3" name="Group 788">
            <a:extLst>
              <a:ext uri="{FF2B5EF4-FFF2-40B4-BE49-F238E27FC236}">
                <a16:creationId xmlns:a16="http://schemas.microsoft.com/office/drawing/2014/main" id="{4F9F00B3-9C78-B356-27D2-A0FD61FECFFC}"/>
              </a:ext>
            </a:extLst>
          </p:cNvPr>
          <p:cNvGraphicFramePr>
            <a:graphicFrameLocks noGrp="1"/>
          </p:cNvGraphicFramePr>
          <p:nvPr>
            <p:extLst>
              <p:ext uri="{D42A27DB-BD31-4B8C-83A1-F6EECF244321}">
                <p14:modId xmlns:p14="http://schemas.microsoft.com/office/powerpoint/2010/main" val="2788698314"/>
              </p:ext>
            </p:extLst>
          </p:nvPr>
        </p:nvGraphicFramePr>
        <p:xfrm>
          <a:off x="5791200" y="5867401"/>
          <a:ext cx="3019251" cy="716221"/>
        </p:xfrm>
        <a:graphic>
          <a:graphicData uri="http://schemas.openxmlformats.org/drawingml/2006/table">
            <a:tbl>
              <a:tblPr/>
              <a:tblGrid>
                <a:gridCol w="1006417">
                  <a:extLst>
                    <a:ext uri="{9D8B030D-6E8A-4147-A177-3AD203B41FA5}">
                      <a16:colId xmlns:a16="http://schemas.microsoft.com/office/drawing/2014/main" val="20000"/>
                    </a:ext>
                  </a:extLst>
                </a:gridCol>
                <a:gridCol w="1006417">
                  <a:extLst>
                    <a:ext uri="{9D8B030D-6E8A-4147-A177-3AD203B41FA5}">
                      <a16:colId xmlns:a16="http://schemas.microsoft.com/office/drawing/2014/main" val="20001"/>
                    </a:ext>
                  </a:extLst>
                </a:gridCol>
                <a:gridCol w="1006417">
                  <a:extLst>
                    <a:ext uri="{9D8B030D-6E8A-4147-A177-3AD203B41FA5}">
                      <a16:colId xmlns:a16="http://schemas.microsoft.com/office/drawing/2014/main" val="20002"/>
                    </a:ext>
                  </a:extLst>
                </a:gridCol>
              </a:tblGrid>
              <a:tr h="223966">
                <a:tc gridSpan="3">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900" b="1" i="0" u="none" strike="noStrike" kern="1200" cap="none" normalizeH="0" baseline="0" dirty="0">
                          <a:ln>
                            <a:noFill/>
                          </a:ln>
                          <a:solidFill>
                            <a:schemeClr val="bg1"/>
                          </a:solidFill>
                          <a:effectLst/>
                          <a:latin typeface="Verdana" pitchFamily="34" charset="0"/>
                          <a:ea typeface="+mn-ea"/>
                          <a:cs typeface="+mn-cs"/>
                        </a:rPr>
                        <a:t>Schedule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4EA4"/>
                    </a:solidFill>
                  </a:tcPr>
                </a:tc>
                <a:tc hMerge="1">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1" i="0" u="none" strike="noStrike" kern="1200" cap="none" normalizeH="0" baseline="0" dirty="0">
                        <a:ln>
                          <a:noFill/>
                        </a:ln>
                        <a:solidFill>
                          <a:schemeClr val="bg1"/>
                        </a:solidFill>
                        <a:effectLst/>
                        <a:latin typeface="Verdana" pitchFamily="34"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solidFill>
                      <a:schemeClr val="accent2">
                        <a:lumMod val="75000"/>
                      </a:schemeClr>
                    </a:solidFill>
                  </a:tcPr>
                </a:tc>
                <a:tc hMerge="1">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1" i="0" u="none" strike="noStrike" kern="1200" cap="none" normalizeH="0" baseline="0" dirty="0">
                        <a:ln>
                          <a:noFill/>
                        </a:ln>
                        <a:solidFill>
                          <a:schemeClr val="bg1"/>
                        </a:solidFill>
                        <a:effectLst/>
                        <a:latin typeface="Verdana" pitchFamily="34"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solidFill>
                      <a:schemeClr val="accent2">
                        <a:lumMod val="75000"/>
                      </a:schemeClr>
                    </a:solidFill>
                  </a:tcPr>
                </a:tc>
                <a:extLst>
                  <a:ext uri="{0D108BD9-81ED-4DB2-BD59-A6C34878D82A}">
                    <a16:rowId xmlns:a16="http://schemas.microsoft.com/office/drawing/2014/main" val="10000"/>
                  </a:ext>
                </a:extLst>
              </a:tr>
              <a:tr h="274832">
                <a:tc>
                  <a:txBody>
                    <a:bodyPr/>
                    <a:lstStyle/>
                    <a:p>
                      <a:pPr marL="0" marR="0" lvl="0" indent="0" algn="ctr" defTabSz="914400" rtl="0" eaLnBrk="1" fontAlgn="base" latinLnBrk="0" hangingPunct="1">
                        <a:lnSpc>
                          <a:spcPct val="100000"/>
                        </a:lnSpc>
                        <a:spcBef>
                          <a:spcPct val="0"/>
                        </a:spcBef>
                        <a:spcAft>
                          <a:spcPts val="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Start Date</a:t>
                      </a:r>
                    </a:p>
                  </a:txBody>
                  <a:tcP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End Date</a:t>
                      </a:r>
                    </a:p>
                  </a:txBody>
                  <a:tcP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r>
                        <a:rPr kumimoji="0" lang="en-US" sz="800" b="1" i="0" u="none" strike="noStrike" kern="1200" cap="none" normalizeH="0" baseline="0" dirty="0">
                          <a:ln>
                            <a:noFill/>
                          </a:ln>
                          <a:solidFill>
                            <a:schemeClr val="tx1"/>
                          </a:solidFill>
                          <a:effectLst/>
                          <a:latin typeface="Verdana" pitchFamily="34" charset="0"/>
                          <a:ea typeface="+mn-ea"/>
                          <a:cs typeface="+mn-cs"/>
                        </a:rPr>
                        <a:t>Budget</a:t>
                      </a:r>
                      <a:r>
                        <a:rPr kumimoji="0" lang="ja-JP" altLang="en-US" sz="800" b="1" i="0" u="none" strike="noStrike" kern="1200" cap="none" normalizeH="0" baseline="0" dirty="0">
                          <a:ln>
                            <a:noFill/>
                          </a:ln>
                          <a:solidFill>
                            <a:schemeClr val="tx1"/>
                          </a:solidFill>
                          <a:effectLst/>
                          <a:latin typeface="Verdana" pitchFamily="34" charset="0"/>
                          <a:ea typeface="+mn-ea"/>
                          <a:cs typeface="+mn-cs"/>
                        </a:rPr>
                        <a:t>（</a:t>
                      </a:r>
                      <a:r>
                        <a:rPr kumimoji="0" lang="en-US" altLang="ja-JP" sz="800" b="1" i="0" u="none" strike="noStrike" kern="1200" cap="none" normalizeH="0" baseline="0" dirty="0">
                          <a:ln>
                            <a:noFill/>
                          </a:ln>
                          <a:solidFill>
                            <a:schemeClr val="tx1"/>
                          </a:solidFill>
                          <a:effectLst/>
                          <a:latin typeface="Verdana" pitchFamily="34" charset="0"/>
                          <a:ea typeface="+mn-ea"/>
                          <a:cs typeface="+mn-cs"/>
                        </a:rPr>
                        <a:t>JPY</a:t>
                      </a:r>
                      <a:r>
                        <a:rPr kumimoji="0" lang="ja-JP" altLang="en-US" sz="800" b="1" i="0" u="none" strike="noStrike" kern="1200" cap="none" normalizeH="0" baseline="0" dirty="0">
                          <a:ln>
                            <a:noFill/>
                          </a:ln>
                          <a:solidFill>
                            <a:schemeClr val="tx1"/>
                          </a:solidFill>
                          <a:effectLst/>
                          <a:latin typeface="Verdana" pitchFamily="34" charset="0"/>
                          <a:ea typeface="+mn-ea"/>
                          <a:cs typeface="+mn-cs"/>
                        </a:rPr>
                        <a:t>）</a:t>
                      </a:r>
                      <a:endParaRPr kumimoji="0" lang="en-US" sz="800" b="1" i="0" u="none" strike="noStrike" kern="1200" cap="none" normalizeH="0" baseline="0" dirty="0">
                        <a:ln>
                          <a:noFill/>
                        </a:ln>
                        <a:solidFill>
                          <a:schemeClr val="tx1"/>
                        </a:solidFill>
                        <a:effectLst/>
                        <a:latin typeface="Verdana" pitchFamily="34" charset="0"/>
                        <a:ea typeface="+mn-ea"/>
                        <a:cs typeface="+mn-cs"/>
                      </a:endParaRPr>
                    </a:p>
                  </a:txBody>
                  <a:tcP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9076">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50000"/>
                        </a:spcAft>
                        <a:buClrTx/>
                        <a:buSzTx/>
                        <a:buFontTx/>
                        <a:buNone/>
                        <a:tabLst>
                          <a:tab pos="288925" algn="l"/>
                          <a:tab pos="577850" algn="l"/>
                          <a:tab pos="863600" algn="l"/>
                          <a:tab pos="1831975" algn="l"/>
                        </a:tabLst>
                      </a:pPr>
                      <a:endParaRPr kumimoji="0" lang="en-US" sz="800" b="0" i="0" u="none" strike="noStrike" kern="1200" cap="none" normalizeH="0" baseline="0" dirty="0">
                        <a:ln>
                          <a:noFill/>
                        </a:ln>
                        <a:solidFill>
                          <a:schemeClr val="tx1"/>
                        </a:solidFill>
                        <a:effectLst/>
                        <a:latin typeface="Verdana" pitchFamily="34" charset="0"/>
                        <a:ea typeface="+mn-ea"/>
                        <a:cs typeface="+mn-cs"/>
                      </a:endParaRPr>
                    </a:p>
                  </a:txBody>
                  <a:tcPr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 name="吹き出し: 角を丸めた四角形 3">
            <a:extLst>
              <a:ext uri="{FF2B5EF4-FFF2-40B4-BE49-F238E27FC236}">
                <a16:creationId xmlns:a16="http://schemas.microsoft.com/office/drawing/2014/main" id="{FC08A956-36CA-CCC7-7E43-8188CF2CC5CE}"/>
              </a:ext>
            </a:extLst>
          </p:cNvPr>
          <p:cNvSpPr/>
          <p:nvPr/>
        </p:nvSpPr>
        <p:spPr>
          <a:xfrm>
            <a:off x="5867400" y="5423535"/>
            <a:ext cx="2930236" cy="398086"/>
          </a:xfrm>
          <a:prstGeom prst="wedgeRoundRectCallout">
            <a:avLst>
              <a:gd name="adj1" fmla="val 10570"/>
              <a:gd name="adj2" fmla="val 87083"/>
              <a:gd name="adj3" fmla="val 16667"/>
            </a:avLst>
          </a:prstGeom>
          <a:solidFill>
            <a:srgbClr val="FFFF00"/>
          </a:solidFill>
          <a:ln w="63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00" dirty="0"/>
              <a:t>技術開発の想定期間（</a:t>
            </a:r>
            <a:r>
              <a:rPr kumimoji="1" lang="en-US" altLang="ja-JP" sz="1000" dirty="0"/>
              <a:t>2026</a:t>
            </a:r>
            <a:r>
              <a:rPr kumimoji="1" lang="ja-JP" altLang="en-US" sz="1000" dirty="0"/>
              <a:t>年</a:t>
            </a:r>
            <a:r>
              <a:rPr kumimoji="1" lang="en-US" altLang="ja-JP" sz="1000" dirty="0"/>
              <a:t>6</a:t>
            </a:r>
            <a:r>
              <a:rPr kumimoji="1" lang="ja-JP" altLang="en-US" sz="1000" dirty="0"/>
              <a:t>月以降</a:t>
            </a:r>
            <a:r>
              <a:rPr kumimoji="1" lang="en-US" altLang="ja-JP" sz="1000" dirty="0"/>
              <a:t>3</a:t>
            </a:r>
            <a:r>
              <a:rPr kumimoji="1" lang="ja-JP" altLang="en-US" sz="1000" dirty="0"/>
              <a:t>年以内）及び想定費用を記入ください（円単位）</a:t>
            </a:r>
          </a:p>
        </p:txBody>
      </p:sp>
    </p:spTree>
    <p:extLst>
      <p:ext uri="{BB962C8B-B14F-4D97-AF65-F5344CB8AC3E}">
        <p14:creationId xmlns:p14="http://schemas.microsoft.com/office/powerpoint/2010/main" val="817919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669</Words>
  <Application>Microsoft Office PowerPoint</Application>
  <PresentationFormat>画面に合わせる (4:3)</PresentationFormat>
  <Paragraphs>123</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Arial</vt:lpstr>
      <vt:lpstr>Calibri</vt:lpstr>
      <vt:lpstr>Verdana</vt:lpstr>
      <vt:lpstr>Office Theme</vt:lpstr>
      <vt:lpstr>PowerPoint プレゼンテーション</vt:lpstr>
      <vt:lpstr>PowerPoint プレゼンテーション</vt:lpstr>
    </vt:vector>
  </TitlesOfParts>
  <Company>Chevron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Gomes, Joseph</dc:creator>
  <cp:lastModifiedBy>Kyoko Terai</cp:lastModifiedBy>
  <cp:revision>81</cp:revision>
  <cp:lastPrinted>2022-12-22T03:14:13Z</cp:lastPrinted>
  <dcterms:created xsi:type="dcterms:W3CDTF">2013-02-06T19:31:44Z</dcterms:created>
  <dcterms:modified xsi:type="dcterms:W3CDTF">2025-10-10T00:07:44Z</dcterms:modified>
</cp:coreProperties>
</file>