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2" r:id="rId3"/>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日本財団" initials="日本財団" lastIdx="0" clrIdx="0">
    <p:extLst>
      <p:ext uri="{19B8F6BF-5375-455C-9EA6-DF929625EA0E}">
        <p15:presenceInfo xmlns:p15="http://schemas.microsoft.com/office/powerpoint/2012/main" userId="日本財団"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4CEC73-7423-49A2-AD39-C734475F9AD7}" v="25" dt="2022-12-27T23:18:37.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923" autoAdjust="0"/>
  </p:normalViewPr>
  <p:slideViewPr>
    <p:cSldViewPr>
      <p:cViewPr varScale="1">
        <p:scale>
          <a:sx n="97" d="100"/>
          <a:sy n="97" d="100"/>
        </p:scale>
        <p:origin x="97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ji_Okimoto" userId="a6215dcb-bb1f-415d-93a1-ec5e9a7a1836" providerId="ADAL" clId="{5F4CEC73-7423-49A2-AD39-C734475F9AD7}"/>
    <pc:docChg chg="custSel mod modSld modMainMaster">
      <pc:chgData name="Kenji_Okimoto" userId="a6215dcb-bb1f-415d-93a1-ec5e9a7a1836" providerId="ADAL" clId="{5F4CEC73-7423-49A2-AD39-C734475F9AD7}" dt="2022-12-27T23:22:30.630" v="314" actId="33475"/>
      <pc:docMkLst>
        <pc:docMk/>
      </pc:docMkLst>
      <pc:sldChg chg="modSp mod">
        <pc:chgData name="Kenji_Okimoto" userId="a6215dcb-bb1f-415d-93a1-ec5e9a7a1836" providerId="ADAL" clId="{5F4CEC73-7423-49A2-AD39-C734475F9AD7}" dt="2022-12-27T23:15:20.378" v="113" actId="20577"/>
        <pc:sldMkLst>
          <pc:docMk/>
          <pc:sldMk cId="1426062698" sldId="261"/>
        </pc:sldMkLst>
        <pc:graphicFrameChg chg="modGraphic">
          <ac:chgData name="Kenji_Okimoto" userId="a6215dcb-bb1f-415d-93a1-ec5e9a7a1836" providerId="ADAL" clId="{5F4CEC73-7423-49A2-AD39-C734475F9AD7}" dt="2022-12-27T23:15:20.378" v="113" actId="20577"/>
          <ac:graphicFrameMkLst>
            <pc:docMk/>
            <pc:sldMk cId="1426062698" sldId="261"/>
            <ac:graphicFrameMk id="6" creationId="{00000000-0000-0000-0000-000000000000}"/>
          </ac:graphicFrameMkLst>
        </pc:graphicFrameChg>
      </pc:sldChg>
      <pc:sldChg chg="addSp modSp mod">
        <pc:chgData name="Kenji_Okimoto" userId="a6215dcb-bb1f-415d-93a1-ec5e9a7a1836" providerId="ADAL" clId="{5F4CEC73-7423-49A2-AD39-C734475F9AD7}" dt="2022-12-27T23:21:03.641" v="313" actId="14100"/>
        <pc:sldMkLst>
          <pc:docMk/>
          <pc:sldMk cId="817919789" sldId="262"/>
        </pc:sldMkLst>
        <pc:spChg chg="add mod">
          <ac:chgData name="Kenji_Okimoto" userId="a6215dcb-bb1f-415d-93a1-ec5e9a7a1836" providerId="ADAL" clId="{5F4CEC73-7423-49A2-AD39-C734475F9AD7}" dt="2022-12-27T23:21:03.641" v="313" actId="14100"/>
          <ac:spMkLst>
            <pc:docMk/>
            <pc:sldMk cId="817919789" sldId="262"/>
            <ac:spMk id="17" creationId="{20DED48C-88BD-4A5B-81E8-BC173230BD51}"/>
          </ac:spMkLst>
        </pc:spChg>
        <pc:spChg chg="mod">
          <ac:chgData name="Kenji_Okimoto" userId="a6215dcb-bb1f-415d-93a1-ec5e9a7a1836" providerId="ADAL" clId="{5F4CEC73-7423-49A2-AD39-C734475F9AD7}" dt="2022-12-27T23:20:34.988" v="299" actId="1038"/>
          <ac:spMkLst>
            <pc:docMk/>
            <pc:sldMk cId="817919789" sldId="262"/>
            <ac:spMk id="27" creationId="{00000000-0000-0000-0000-000000000000}"/>
          </ac:spMkLst>
        </pc:spChg>
        <pc:graphicFrameChg chg="mod modGraphic">
          <ac:chgData name="Kenji_Okimoto" userId="a6215dcb-bb1f-415d-93a1-ec5e9a7a1836" providerId="ADAL" clId="{5F4CEC73-7423-49A2-AD39-C734475F9AD7}" dt="2022-12-27T23:16:49.927" v="259"/>
          <ac:graphicFrameMkLst>
            <pc:docMk/>
            <pc:sldMk cId="817919789" sldId="262"/>
            <ac:graphicFrameMk id="6" creationId="{00000000-0000-0000-0000-000000000000}"/>
          </ac:graphicFrameMkLst>
        </pc:graphicFrameChg>
      </pc:sldChg>
      <pc:sldMasterChg chg="delSp mod">
        <pc:chgData name="Kenji_Okimoto" userId="a6215dcb-bb1f-415d-93a1-ec5e9a7a1836" providerId="ADAL" clId="{5F4CEC73-7423-49A2-AD39-C734475F9AD7}" dt="2022-12-27T23:22:30.630" v="314" actId="33475"/>
        <pc:sldMasterMkLst>
          <pc:docMk/>
          <pc:sldMasterMk cId="2325180345" sldId="2147483648"/>
        </pc:sldMasterMkLst>
        <pc:spChg chg="del">
          <ac:chgData name="Kenji_Okimoto" userId="a6215dcb-bb1f-415d-93a1-ec5e9a7a1836" providerId="ADAL" clId="{5F4CEC73-7423-49A2-AD39-C734475F9AD7}" dt="2022-12-27T23:22:30.630" v="314" actId="33475"/>
          <ac:spMkLst>
            <pc:docMk/>
            <pc:sldMasterMk cId="2325180345" sldId="2147483648"/>
            <ac:spMk id="9" creationId="{D3C15FFC-796B-4EFF-97BF-10FF250BE1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9786" cy="496967"/>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855839" y="2"/>
            <a:ext cx="2949786" cy="496967"/>
          </a:xfrm>
          <a:prstGeom prst="rect">
            <a:avLst/>
          </a:prstGeom>
        </p:spPr>
        <p:txBody>
          <a:bodyPr vert="horz" lIns="93324" tIns="46662" rIns="93324" bIns="46662" rtlCol="0"/>
          <a:lstStyle>
            <a:lvl1pPr algn="r">
              <a:defRPr sz="1200"/>
            </a:lvl1pPr>
          </a:lstStyle>
          <a:p>
            <a:fld id="{007A495E-B7E8-4A69-8B97-42110B73E48F}" type="datetimeFigureOut">
              <a:rPr lang="en-US" smtClean="0"/>
              <a:t>1/11/2023</a:t>
            </a:fld>
            <a:endParaRPr lang="en-US"/>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680720" y="4721188"/>
            <a:ext cx="5445760" cy="4472702"/>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40647"/>
            <a:ext cx="2949786" cy="496967"/>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855839" y="9440647"/>
            <a:ext cx="2949786" cy="496967"/>
          </a:xfrm>
          <a:prstGeom prst="rect">
            <a:avLst/>
          </a:prstGeom>
        </p:spPr>
        <p:txBody>
          <a:bodyPr vert="horz" lIns="93324" tIns="46662" rIns="93324" bIns="46662" rtlCol="0" anchor="b"/>
          <a:lstStyle>
            <a:lvl1pPr algn="r">
              <a:defRPr sz="1200"/>
            </a:lvl1pPr>
          </a:lstStyle>
          <a:p>
            <a:fld id="{94E77331-6B83-4A9E-98D3-E40B191DEF5B}" type="slidenum">
              <a:rPr lang="en-US" smtClean="0"/>
              <a:t>‹#›</a:t>
            </a:fld>
            <a:endParaRPr lang="en-US"/>
          </a:p>
        </p:txBody>
      </p:sp>
    </p:spTree>
    <p:extLst>
      <p:ext uri="{BB962C8B-B14F-4D97-AF65-F5344CB8AC3E}">
        <p14:creationId xmlns:p14="http://schemas.microsoft.com/office/powerpoint/2010/main" val="341111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74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67509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74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4223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B0BD15-55B9-4208-9D38-F31AAD56BE3C}"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79384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1539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7689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1/11/2023</a:t>
            </a:fld>
            <a:endParaRPr lang="en-US"/>
          </a:p>
        </p:txBody>
      </p:sp>
      <p:sp>
        <p:nvSpPr>
          <p:cNvPr id="5" name="Footer Placeholder 4"/>
          <p:cNvSpPr>
            <a:spLocks noGrp="1"/>
          </p:cNvSpPr>
          <p:nvPr>
            <p:ph type="ftr" sz="quarter" idx="11"/>
          </p:nvPr>
        </p:nvSpPr>
        <p:spPr>
          <a:xfrm>
            <a:off x="5128846" y="6492875"/>
            <a:ext cx="4038600" cy="365125"/>
          </a:xfrm>
        </p:spPr>
        <p:txBody>
          <a:bodyPr/>
          <a:lstStyle>
            <a:lvl1pPr>
              <a:defRPr sz="1050">
                <a:solidFill>
                  <a:schemeClr val="bg1">
                    <a:lumMod val="50000"/>
                  </a:schemeClr>
                </a:solidFill>
              </a:defRPr>
            </a:lvl1pPr>
          </a:lstStyle>
          <a:p>
            <a:r>
              <a:rPr lang="en-US" altLang="ja-JP" dirty="0"/>
              <a:t>For </a:t>
            </a:r>
            <a:r>
              <a:rPr lang="en-US" altLang="ja-JP" dirty="0" err="1"/>
              <a:t>DeepStar</a:t>
            </a:r>
            <a:r>
              <a:rPr lang="en-US" altLang="ja-JP" dirty="0"/>
              <a:t>, The Nippon Foundation, and JETRO Houston Use Only</a:t>
            </a:r>
            <a:endParaRPr kumimoji="1" lang="ja-JP" altLang="en-US" dirty="0"/>
          </a:p>
        </p:txBody>
      </p:sp>
    </p:spTree>
    <p:extLst>
      <p:ext uri="{BB962C8B-B14F-4D97-AF65-F5344CB8AC3E}">
        <p14:creationId xmlns:p14="http://schemas.microsoft.com/office/powerpoint/2010/main" val="35668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B0BD15-55B9-4208-9D38-F31AAD56BE3C}"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64209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0BD15-55B9-4208-9D38-F31AAD56BE3C}"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7200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0BD15-55B9-4208-9D38-F31AAD56BE3C}"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0216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0BD15-55B9-4208-9D38-F31AAD56BE3C}"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5820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0BD15-55B9-4208-9D38-F31AAD56BE3C}"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1467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233598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2986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D15-55B9-4208-9D38-F31AAD56BE3C}" type="datetimeFigureOut">
              <a:rPr lang="en-US" smtClean="0"/>
              <a:t>1/11/2023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585F0-9B0D-407B-A455-1C6091C63968}" type="slidenum">
              <a:rPr lang="en-US" smtClean="0"/>
              <a:t>‹#›</a:t>
            </a:fld>
            <a:endParaRPr lang="en-US"/>
          </a:p>
        </p:txBody>
      </p:sp>
      <p:sp>
        <p:nvSpPr>
          <p:cNvPr id="7" name="Text Box 10"/>
          <p:cNvSpPr txBox="1">
            <a:spLocks noChangeArrowheads="1"/>
          </p:cNvSpPr>
          <p:nvPr userDrawn="1"/>
        </p:nvSpPr>
        <p:spPr bwMode="black">
          <a:xfrm>
            <a:off x="178187" y="6656294"/>
            <a:ext cx="8480904" cy="123111"/>
          </a:xfrm>
          <a:prstGeom prst="rect">
            <a:avLst/>
          </a:prstGeom>
          <a:noFill/>
          <a:ln w="9525">
            <a:noFill/>
            <a:miter lim="800000"/>
            <a:headEnd/>
            <a:tailEnd/>
          </a:ln>
          <a:effectLst/>
        </p:spPr>
        <p:txBody>
          <a:bodyPr wrap="square" lIns="0" tIns="0" rIns="0" bIns="0">
            <a:spAutoFit/>
          </a:bodyPr>
          <a:lstStyle/>
          <a:p>
            <a:r>
              <a:rPr lang="en-US" sz="800" kern="1200" dirty="0">
                <a:solidFill>
                  <a:schemeClr val="accent4">
                    <a:lumMod val="10000"/>
                  </a:schemeClr>
                </a:solidFill>
                <a:latin typeface="Verdana" pitchFamily="34" charset="0"/>
                <a:ea typeface="+mn-ea"/>
                <a:cs typeface="Arial" charset="0"/>
              </a:rPr>
              <a:t>NF-</a:t>
            </a:r>
            <a:r>
              <a:rPr lang="en-US" sz="800" kern="1200" dirty="0" err="1">
                <a:solidFill>
                  <a:schemeClr val="accent4">
                    <a:lumMod val="10000"/>
                  </a:schemeClr>
                </a:solidFill>
                <a:latin typeface="Verdana" pitchFamily="34" charset="0"/>
                <a:ea typeface="+mn-ea"/>
                <a:cs typeface="Arial" charset="0"/>
              </a:rPr>
              <a:t>DeepStar</a:t>
            </a:r>
            <a:r>
              <a:rPr lang="en-US" sz="800" kern="1200" dirty="0">
                <a:solidFill>
                  <a:schemeClr val="accent4">
                    <a:lumMod val="10000"/>
                  </a:schemeClr>
                </a:solidFill>
                <a:latin typeface="Verdana" pitchFamily="34" charset="0"/>
                <a:ea typeface="+mn-ea"/>
                <a:cs typeface="Arial" charset="0"/>
              </a:rPr>
              <a:t> Joint Ocean Innovation R&amp;D Program</a:t>
            </a:r>
            <a:endParaRPr lang="en-US" sz="800" dirty="0">
              <a:solidFill>
                <a:srgbClr val="666767"/>
              </a:solidFill>
              <a:cs typeface="+mn-cs"/>
            </a:endParaRPr>
          </a:p>
        </p:txBody>
      </p:sp>
    </p:spTree>
    <p:extLst>
      <p:ext uri="{BB962C8B-B14F-4D97-AF65-F5344CB8AC3E}">
        <p14:creationId xmlns:p14="http://schemas.microsoft.com/office/powerpoint/2010/main" val="232518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kir@chevr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joe@theooc.u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shakir@chevro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joe@theooc.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6" name="Group 780"/>
          <p:cNvGraphicFramePr>
            <a:graphicFrameLocks noGrp="1"/>
          </p:cNvGraphicFramePr>
          <p:nvPr>
            <p:extLst>
              <p:ext uri="{D42A27DB-BD31-4B8C-83A1-F6EECF244321}">
                <p14:modId xmlns:p14="http://schemas.microsoft.com/office/powerpoint/2010/main" val="1412547928"/>
              </p:ext>
            </p:extLst>
          </p:nvPr>
        </p:nvGraphicFramePr>
        <p:xfrm>
          <a:off x="109969" y="1261872"/>
          <a:ext cx="8957830" cy="1475232"/>
        </p:xfrm>
        <a:graphic>
          <a:graphicData uri="http://schemas.openxmlformats.org/drawingml/2006/table">
            <a:tbl>
              <a:tblPr/>
              <a:tblGrid>
                <a:gridCol w="1826354">
                  <a:extLst>
                    <a:ext uri="{9D8B030D-6E8A-4147-A177-3AD203B41FA5}">
                      <a16:colId xmlns:a16="http://schemas.microsoft.com/office/drawing/2014/main" val="20000"/>
                    </a:ext>
                  </a:extLst>
                </a:gridCol>
                <a:gridCol w="2652561">
                  <a:extLst>
                    <a:ext uri="{9D8B030D-6E8A-4147-A177-3AD203B41FA5}">
                      <a16:colId xmlns:a16="http://schemas.microsoft.com/office/drawing/2014/main" val="20001"/>
                    </a:ext>
                  </a:extLst>
                </a:gridCol>
                <a:gridCol w="1826354">
                  <a:extLst>
                    <a:ext uri="{9D8B030D-6E8A-4147-A177-3AD203B41FA5}">
                      <a16:colId xmlns:a16="http://schemas.microsoft.com/office/drawing/2014/main" val="20002"/>
                    </a:ext>
                  </a:extLst>
                </a:gridCol>
                <a:gridCol w="265256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lang="en-US" altLang="ja-JP" sz="800" dirty="0"/>
                        <a:t>Shak </a:t>
                      </a:r>
                      <a:r>
                        <a:rPr lang="en-US" altLang="ja-JP" sz="800" dirty="0" err="1"/>
                        <a:t>Shamshy</a:t>
                      </a:r>
                      <a:r>
                        <a:rPr lang="en-US" altLang="ja-JP" sz="800" dirty="0"/>
                        <a:t>, </a:t>
                      </a:r>
                      <a:r>
                        <a:rPr lang="en-US" altLang="ja-JP" sz="800" dirty="0">
                          <a:hlinkClick r:id="rId3"/>
                        </a:rPr>
                        <a:t>shakir@chevron.com</a:t>
                      </a:r>
                      <a:r>
                        <a:rPr lang="ja-JP" altLang="en-US" sz="800" dirty="0"/>
                        <a:t>　</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e.g. Safety Environment, Cost, Reliability,</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lang="en-US" altLang="ja-JP" sz="800" dirty="0"/>
                        <a:t>Joseph Gomes, </a:t>
                      </a:r>
                      <a:r>
                        <a:rPr lang="en-US" altLang="ja-JP" sz="800" dirty="0">
                          <a:hlinkClick r:id="rId4"/>
                        </a:rPr>
                        <a:t>joe@theooc.us</a:t>
                      </a:r>
                      <a:r>
                        <a:rPr lang="ja-JP" altLang="en-US" sz="800" dirty="0"/>
                        <a:t>　</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Drivers/Category:</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tx1"/>
                          </a:solidFill>
                          <a:effectLst/>
                          <a:latin typeface="Verdana" pitchFamily="34" charset="0"/>
                        </a:rPr>
                        <a:t>1. Champion`s Name(s), 2. Champion`s Company Name(s), 3. Champion`s e-mail(s)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tx1"/>
                          </a:solidFill>
                          <a:effectLst/>
                          <a:latin typeface="Verdana" pitchFamily="34" charset="0"/>
                        </a:rPr>
                        <a:t>1. Companies Name, 2. Contact point (name, e-mail, </a:t>
                      </a:r>
                      <a:r>
                        <a:rPr kumimoji="0" lang="en-US" sz="800" b="1" i="0" u="none" strike="noStrike" cap="none" normalizeH="0" baseline="0" dirty="0" err="1">
                          <a:ln>
                            <a:noFill/>
                          </a:ln>
                          <a:solidFill>
                            <a:schemeClr val="tx1"/>
                          </a:solidFill>
                          <a:effectLst/>
                          <a:latin typeface="Verdana" pitchFamily="34" charset="0"/>
                        </a:rPr>
                        <a:t>tel</a:t>
                      </a:r>
                      <a:r>
                        <a:rPr kumimoji="0" lang="en-US" sz="800" b="1" i="0" u="none" strike="noStrike" cap="none" normalizeH="0" baseline="0" dirty="0">
                          <a:ln>
                            <a:noFill/>
                          </a:ln>
                          <a:solidFill>
                            <a:schemeClr val="tx1"/>
                          </a:solidFill>
                          <a:effectLst/>
                          <a:latin typeface="Verdana" pitchFamily="34" charset="0"/>
                        </a:rPr>
                        <a:t>)</a:t>
                      </a:r>
                      <a:r>
                        <a:rPr kumimoji="0" lang="ja-JP" altLang="en-US" sz="800" b="1" i="0" u="none" strike="noStrike" cap="none" normalizeH="0" baseline="0" dirty="0">
                          <a:ln>
                            <a:noFill/>
                          </a:ln>
                          <a:solidFill>
                            <a:schemeClr val="tx1"/>
                          </a:solidFill>
                          <a:effectLst/>
                          <a:latin typeface="Verdana" pitchFamily="34" charset="0"/>
                        </a:rPr>
                        <a:t>　</a:t>
                      </a:r>
                      <a:r>
                        <a:rPr kumimoji="0" lang="ja-JP" altLang="en-US" sz="800" b="1" i="0" u="none" strike="noStrike" cap="none" normalizeH="0" baseline="0" dirty="0">
                          <a:ln>
                            <a:noFill/>
                          </a:ln>
                          <a:solidFill>
                            <a:srgbClr val="FF0000"/>
                          </a:solidFill>
                          <a:effectLst/>
                          <a:latin typeface="Verdana" pitchFamily="34" charset="0"/>
                        </a:rPr>
                        <a:t>　</a:t>
                      </a:r>
                      <a:endParaRPr kumimoji="0" lang="en-US" sz="800" b="1" i="0" u="none" strike="noStrike" cap="none" normalizeH="0" baseline="0" dirty="0">
                        <a:ln>
                          <a:noFill/>
                        </a:ln>
                        <a:solidFill>
                          <a:srgbClr val="FF0000"/>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27497" y="2747371"/>
            <a:ext cx="5618698" cy="3170086"/>
          </a:xfrm>
          <a:prstGeom prst="rect">
            <a:avLst/>
          </a:prstGeom>
          <a:noFill/>
          <a:ln w="25400">
            <a:solidFill>
              <a:schemeClr val="tx1">
                <a:lumMod val="85000"/>
                <a:lumOff val="15000"/>
              </a:schemeClr>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 </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(2-3 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Strength and experiences of the technology</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 </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(2-3lines)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Proposition</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Drivers</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Primary Benefit of this work to the industry	</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(within 2lines)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Task to be Addressed</a:t>
            </a:r>
          </a:p>
          <a:p>
            <a:pPr marL="628596" lvl="1" indent="-171450">
              <a:buFont typeface="Arial" panose="020B0604020202020204" pitchFamily="34" charset="0"/>
              <a:buChar char="•"/>
            </a:pP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Scope:</a:t>
            </a:r>
          </a:p>
          <a:p>
            <a:pPr marL="628596" lvl="1" indent="-171450">
              <a:buFont typeface="Arial" panose="020B0604020202020204" pitchFamily="34" charset="0"/>
              <a:buChar char="•"/>
            </a:pP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Time schedule of R&amp;D, with cost of each phase if possible</a:t>
            </a: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err="1">
                <a:solidFill>
                  <a:srgbClr val="004EA4"/>
                </a:solidFill>
                <a:latin typeface="Verdana" panose="020B0604030504040204" pitchFamily="34" charset="0"/>
                <a:ea typeface="Verdana" panose="020B0604030504040204" pitchFamily="34" charset="0"/>
                <a:cs typeface="Verdana" panose="020B0604030504040204" pitchFamily="34" charset="0"/>
              </a:rPr>
              <a:t>Deliberables</a:t>
            </a:r>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 (2-3lines)</a:t>
            </a:r>
          </a:p>
          <a:p>
            <a:pPr marL="628596" lvl="1" indent="-171450">
              <a:buFont typeface="Arial" panose="020B0604020202020204" pitchFamily="34" charset="0"/>
              <a:buChar char="•"/>
            </a:pP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Time schedule of R&amp;D, with cost of each phase if possible</a:t>
            </a:r>
          </a:p>
          <a:p>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8156" y="326534"/>
            <a:ext cx="760122" cy="764814"/>
          </a:xfrm>
          <a:prstGeom prst="rect">
            <a:avLst/>
          </a:prstGeom>
        </p:spPr>
      </p:pic>
      <p:sp>
        <p:nvSpPr>
          <p:cNvPr id="27" name="Rectangle 26"/>
          <p:cNvSpPr/>
          <p:nvPr/>
        </p:nvSpPr>
        <p:spPr>
          <a:xfrm>
            <a:off x="5791199" y="2737104"/>
            <a:ext cx="3276601" cy="25968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a:p>
            <a:pPr algn="ctr"/>
            <a:r>
              <a:rPr lang="en-US" altLang="ja-JP" sz="1000" dirty="0">
                <a:solidFill>
                  <a:schemeClr val="tx1"/>
                </a:solidFill>
              </a:rPr>
              <a:t>Image of R&amp;D project</a:t>
            </a:r>
            <a:endParaRPr lang="ja-JP" altLang="en-US" sz="1000" dirty="0">
              <a:solidFill>
                <a:schemeClr val="tx1"/>
              </a:solidFill>
            </a:endParaRPr>
          </a:p>
          <a:p>
            <a:pPr algn="ctr"/>
            <a:endParaRPr lang="en-US" dirty="0">
              <a:solidFill>
                <a:schemeClr val="tx1"/>
              </a:solidFill>
            </a:endParaRPr>
          </a:p>
        </p:txBody>
      </p:sp>
      <p:sp>
        <p:nvSpPr>
          <p:cNvPr id="28" name="TextBox 27"/>
          <p:cNvSpPr txBox="1"/>
          <p:nvPr/>
        </p:nvSpPr>
        <p:spPr>
          <a:xfrm>
            <a:off x="5801709" y="4990924"/>
            <a:ext cx="3010620" cy="215431"/>
          </a:xfrm>
          <a:prstGeom prst="rect">
            <a:avLst/>
          </a:prstGeom>
          <a:noFill/>
        </p:spPr>
        <p:txBody>
          <a:bodyPr wrap="square" lIns="91429" tIns="45714" rIns="91429" bIns="45714" rtlCol="0">
            <a:spAutoFit/>
          </a:bodyPr>
          <a:lstStyle/>
          <a:p>
            <a:pPr algn="ctr"/>
            <a:r>
              <a:rPr lang="en-US" sz="800" dirty="0">
                <a:latin typeface="Verdana" panose="020B0604030504040204" pitchFamily="34" charset="0"/>
                <a:ea typeface="Verdana" panose="020B0604030504040204" pitchFamily="34" charset="0"/>
                <a:cs typeface="Verdana" panose="020B0604030504040204" pitchFamily="34" charset="0"/>
              </a:rPr>
              <a:t>Insert a brief description of the picture</a:t>
            </a:r>
          </a:p>
        </p:txBody>
      </p:sp>
      <p:graphicFrame>
        <p:nvGraphicFramePr>
          <p:cNvPr id="9" name="Content Placeholder 10"/>
          <p:cNvGraphicFramePr>
            <a:graphicFrameLocks/>
          </p:cNvGraphicFramePr>
          <p:nvPr>
            <p:extLst>
              <p:ext uri="{D42A27DB-BD31-4B8C-83A1-F6EECF244321}">
                <p14:modId xmlns:p14="http://schemas.microsoft.com/office/powerpoint/2010/main" val="1695716029"/>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27498" y="5927725"/>
            <a:ext cx="5624168" cy="7078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Other Comments</a:t>
            </a:r>
          </a:p>
          <a:p>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　</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Free Space for comments such as PR of R&amp;D technology and company</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tangle 212">
            <a:extLst>
              <a:ext uri="{FF2B5EF4-FFF2-40B4-BE49-F238E27FC236}">
                <a16:creationId xmlns:a16="http://schemas.microsoft.com/office/drawing/2014/main" id="{0B7DC915-D2BC-4181-9805-0016AAC06522}"/>
              </a:ext>
            </a:extLst>
          </p:cNvPr>
          <p:cNvSpPr txBox="1">
            <a:spLocks noChangeArrowheads="1"/>
          </p:cNvSpPr>
          <p:nvPr/>
        </p:nvSpPr>
        <p:spPr>
          <a:xfrm>
            <a:off x="299649" y="-19037"/>
            <a:ext cx="8012203" cy="345571"/>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NF- </a:t>
            </a:r>
            <a:r>
              <a:rPr lang="en-US" sz="1600" b="1" dirty="0" err="1">
                <a:solidFill>
                  <a:srgbClr val="0050AA"/>
                </a:solidFill>
                <a:latin typeface="Verdana" panose="020B0604030504040204" pitchFamily="34" charset="0"/>
                <a:ea typeface="Verdana" panose="020B0604030504040204" pitchFamily="34" charset="0"/>
                <a:cs typeface="Verdana" panose="020B0604030504040204" pitchFamily="34" charset="0"/>
              </a:rPr>
              <a:t>DeepStar</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 Joint R&amp;D Program  -Expression of Interest (EOI)-</a:t>
            </a:r>
          </a:p>
        </p:txBody>
      </p:sp>
      <p:sp>
        <p:nvSpPr>
          <p:cNvPr id="3" name="フッター プレースホルダー 2"/>
          <p:cNvSpPr>
            <a:spLocks noGrp="1"/>
          </p:cNvSpPr>
          <p:nvPr>
            <p:ph type="ftr" sz="quarter" idx="11"/>
          </p:nvPr>
        </p:nvSpPr>
        <p:spPr>
          <a:xfrm>
            <a:off x="4724400" y="6532210"/>
            <a:ext cx="4800600" cy="383815"/>
          </a:xfrm>
        </p:spPr>
        <p:txBody>
          <a:bodyPr/>
          <a:lstStyle/>
          <a:p>
            <a:r>
              <a:rPr lang="en-US" altLang="ja-JP" sz="1000" dirty="0">
                <a:solidFill>
                  <a:schemeClr val="bg1">
                    <a:lumMod val="50000"/>
                  </a:schemeClr>
                </a:solidFill>
              </a:rPr>
              <a:t>For </a:t>
            </a:r>
            <a:r>
              <a:rPr lang="en-US" altLang="ja-JP" sz="1000" dirty="0" err="1">
                <a:solidFill>
                  <a:schemeClr val="bg1">
                    <a:lumMod val="50000"/>
                  </a:schemeClr>
                </a:solidFill>
              </a:rPr>
              <a:t>DeepStar</a:t>
            </a:r>
            <a:r>
              <a:rPr lang="en-US" altLang="ja-JP" sz="1000" dirty="0">
                <a:solidFill>
                  <a:schemeClr val="bg1">
                    <a:lumMod val="50000"/>
                  </a:schemeClr>
                </a:solidFill>
              </a:rPr>
              <a:t>, The Nippon Foundation, and JETRO Houston Use Only</a:t>
            </a:r>
            <a:endParaRPr kumimoji="1" lang="ja-JP" altLang="en-US" sz="1000" dirty="0">
              <a:solidFill>
                <a:schemeClr val="bg1">
                  <a:lumMod val="50000"/>
                </a:schemeClr>
              </a:solidFill>
            </a:endParaRPr>
          </a:p>
        </p:txBody>
      </p:sp>
      <p:pic>
        <p:nvPicPr>
          <p:cNvPr id="4" name="図 3"/>
          <p:cNvPicPr>
            <a:picLocks noChangeAspect="1"/>
          </p:cNvPicPr>
          <p:nvPr/>
        </p:nvPicPr>
        <p:blipFill>
          <a:blip r:embed="rId6"/>
          <a:stretch>
            <a:fillRect/>
          </a:stretch>
        </p:blipFill>
        <p:spPr>
          <a:xfrm>
            <a:off x="8208915" y="347995"/>
            <a:ext cx="769801" cy="756561"/>
          </a:xfrm>
          <a:prstGeom prst="rect">
            <a:avLst/>
          </a:prstGeom>
        </p:spPr>
      </p:pic>
      <p:graphicFrame>
        <p:nvGraphicFramePr>
          <p:cNvPr id="15" name="Group 788"/>
          <p:cNvGraphicFramePr>
            <a:graphicFrameLocks noGrp="1"/>
          </p:cNvGraphicFramePr>
          <p:nvPr>
            <p:extLst>
              <p:ext uri="{D42A27DB-BD31-4B8C-83A1-F6EECF244321}">
                <p14:modId xmlns:p14="http://schemas.microsoft.com/office/powerpoint/2010/main" val="1085354508"/>
              </p:ext>
            </p:extLst>
          </p:nvPr>
        </p:nvGraphicFramePr>
        <p:xfrm>
          <a:off x="5791199" y="5338790"/>
          <a:ext cx="3276600" cy="1254312"/>
        </p:xfrm>
        <a:graphic>
          <a:graphicData uri="http://schemas.openxmlformats.org/drawingml/2006/table">
            <a:tbl>
              <a:tblPr/>
              <a:tblGrid>
                <a:gridCol w="655320">
                  <a:extLst>
                    <a:ext uri="{9D8B030D-6E8A-4147-A177-3AD203B41FA5}">
                      <a16:colId xmlns:a16="http://schemas.microsoft.com/office/drawing/2014/main" val="20000"/>
                    </a:ext>
                  </a:extLst>
                </a:gridCol>
                <a:gridCol w="655320">
                  <a:extLst>
                    <a:ext uri="{9D8B030D-6E8A-4147-A177-3AD203B41FA5}">
                      <a16:colId xmlns:a16="http://schemas.microsoft.com/office/drawing/2014/main" val="20001"/>
                    </a:ext>
                  </a:extLst>
                </a:gridCol>
                <a:gridCol w="655320">
                  <a:extLst>
                    <a:ext uri="{9D8B030D-6E8A-4147-A177-3AD203B41FA5}">
                      <a16:colId xmlns:a16="http://schemas.microsoft.com/office/drawing/2014/main" val="2420513533"/>
                    </a:ext>
                  </a:extLst>
                </a:gridCol>
                <a:gridCol w="655320">
                  <a:extLst>
                    <a:ext uri="{9D8B030D-6E8A-4147-A177-3AD203B41FA5}">
                      <a16:colId xmlns:a16="http://schemas.microsoft.com/office/drawing/2014/main" val="975430911"/>
                    </a:ext>
                  </a:extLst>
                </a:gridCol>
                <a:gridCol w="655320">
                  <a:extLst>
                    <a:ext uri="{9D8B030D-6E8A-4147-A177-3AD203B41FA5}">
                      <a16:colId xmlns:a16="http://schemas.microsoft.com/office/drawing/2014/main" val="20002"/>
                    </a:ext>
                  </a:extLst>
                </a:gridCol>
              </a:tblGrid>
              <a:tr h="276780">
                <a:tc gridSpan="5">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440373">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altLang="ja-JP" sz="800" b="1" i="0" u="none" strike="noStrike" kern="1200" cap="none" normalizeH="0" baseline="0" dirty="0">
                          <a:ln>
                            <a:noFill/>
                          </a:ln>
                          <a:solidFill>
                            <a:schemeClr val="tx1"/>
                          </a:solidFill>
                          <a:effectLst/>
                          <a:latin typeface="Verdana" pitchFamily="34" charset="0"/>
                          <a:ea typeface="+mn-ea"/>
                          <a:cs typeface="+mn-cs"/>
                        </a:rPr>
                        <a:t>Start Date </a:t>
                      </a:r>
                      <a:endParaRPr kumimoji="0" lang="en-US" sz="800" b="1" i="0" u="none" strike="noStrike" kern="1200" cap="none" normalizeH="0" baseline="0" dirty="0">
                        <a:ln>
                          <a:noFill/>
                        </a:ln>
                        <a:solidFill>
                          <a:schemeClr val="tx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8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R&amp;D Fee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8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Project Management Fee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Total</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9692">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defRPr/>
                      </a:pPr>
                      <a:r>
                        <a:rPr kumimoji="0" lang="en-US" altLang="ja-JP" sz="800" b="0" i="0" u="none" strike="noStrike" kern="1200" cap="none" normalizeH="0" baseline="0" dirty="0" err="1">
                          <a:ln>
                            <a:noFill/>
                          </a:ln>
                          <a:solidFill>
                            <a:schemeClr val="tx1"/>
                          </a:solidFill>
                          <a:effectLst/>
                          <a:latin typeface="Verdana" pitchFamily="34" charset="0"/>
                          <a:ea typeface="+mn-ea"/>
                          <a:cs typeface="+mn-cs"/>
                        </a:rPr>
                        <a:t>yyyy</a:t>
                      </a:r>
                      <a:r>
                        <a:rPr kumimoji="0" lang="en-US" altLang="ja-JP" sz="800" b="0" i="0" u="none" strike="noStrike" kern="1200" cap="none" normalizeH="0" baseline="0" dirty="0">
                          <a:ln>
                            <a:noFill/>
                          </a:ln>
                          <a:solidFill>
                            <a:schemeClr val="tx1"/>
                          </a:solidFill>
                          <a:effectLst/>
                          <a:latin typeface="Verdana" pitchFamily="34" charset="0"/>
                          <a:ea typeface="+mn-ea"/>
                          <a:cs typeface="+mn-cs"/>
                        </a:rPr>
                        <a:t>/mm/</a:t>
                      </a:r>
                      <a:r>
                        <a:rPr kumimoji="0" lang="en-US" altLang="ja-JP" sz="800" b="0" i="0" u="none" strike="noStrike" kern="1200" cap="none" normalizeH="0" baseline="0" dirty="0" err="1">
                          <a:ln>
                            <a:noFill/>
                          </a:ln>
                          <a:solidFill>
                            <a:schemeClr val="tx1"/>
                          </a:solidFill>
                          <a:effectLst/>
                          <a:latin typeface="Verdana" pitchFamily="34" charset="0"/>
                          <a:ea typeface="+mn-ea"/>
                          <a:cs typeface="+mn-cs"/>
                        </a:rPr>
                        <a:t>dd</a:t>
                      </a:r>
                      <a:endParaRPr kumimoji="0" lang="en-US" altLang="ja-JP"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defRPr/>
                      </a:pPr>
                      <a:r>
                        <a:rPr kumimoji="0" lang="en-US" altLang="ja-JP" sz="800" b="0" i="0" u="none" strike="noStrike" kern="1200" cap="none" normalizeH="0" baseline="0" dirty="0" err="1">
                          <a:ln>
                            <a:noFill/>
                          </a:ln>
                          <a:solidFill>
                            <a:schemeClr val="tx1"/>
                          </a:solidFill>
                          <a:effectLst/>
                          <a:latin typeface="Verdana" pitchFamily="34" charset="0"/>
                          <a:ea typeface="+mn-ea"/>
                          <a:cs typeface="+mn-cs"/>
                        </a:rPr>
                        <a:t>yyyy</a:t>
                      </a:r>
                      <a:r>
                        <a:rPr kumimoji="0" lang="en-US" altLang="ja-JP" sz="800" b="0" i="0" u="none" strike="noStrike" kern="1200" cap="none" normalizeH="0" baseline="0" dirty="0">
                          <a:ln>
                            <a:noFill/>
                          </a:ln>
                          <a:solidFill>
                            <a:schemeClr val="tx1"/>
                          </a:solidFill>
                          <a:effectLst/>
                          <a:latin typeface="Verdana" pitchFamily="34" charset="0"/>
                          <a:ea typeface="+mn-ea"/>
                          <a:cs typeface="+mn-cs"/>
                        </a:rPr>
                        <a:t>/mm/</a:t>
                      </a:r>
                      <a:r>
                        <a:rPr kumimoji="0" lang="en-US" altLang="ja-JP" sz="800" b="0" i="0" u="none" strike="noStrike" kern="1200" cap="none" normalizeH="0" baseline="0" dirty="0" err="1">
                          <a:ln>
                            <a:noFill/>
                          </a:ln>
                          <a:solidFill>
                            <a:schemeClr val="tx1"/>
                          </a:solidFill>
                          <a:effectLst/>
                          <a:latin typeface="Verdana" pitchFamily="34" charset="0"/>
                          <a:ea typeface="+mn-ea"/>
                          <a:cs typeface="+mn-cs"/>
                        </a:rPr>
                        <a:t>dd</a:t>
                      </a:r>
                      <a:endParaRPr kumimoji="0" lang="en-US" altLang="ja-JP"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defRPr/>
                      </a:pPr>
                      <a:r>
                        <a:rPr kumimoji="0" lang="en-US" altLang="ja-JP" sz="800" b="0" i="0" u="none" strike="noStrike" kern="1200" cap="none" normalizeH="0" baseline="0">
                          <a:ln>
                            <a:noFill/>
                          </a:ln>
                          <a:solidFill>
                            <a:schemeClr val="tx1"/>
                          </a:solidFill>
                          <a:effectLst/>
                          <a:latin typeface="Verdana" pitchFamily="34" charset="0"/>
                          <a:ea typeface="+mn-ea"/>
                          <a:cs typeface="+mn-cs"/>
                        </a:rPr>
                        <a:t>USD</a:t>
                      </a:r>
                      <a:r>
                        <a:rPr kumimoji="0" lang="ja-JP" altLang="en-US" sz="800" b="0" i="0" u="none" strike="noStrike" kern="1200" cap="none" normalizeH="0" baseline="0">
                          <a:ln>
                            <a:noFill/>
                          </a:ln>
                          <a:solidFill>
                            <a:schemeClr val="tx1"/>
                          </a:solidFill>
                          <a:effectLst/>
                          <a:latin typeface="Verdana" pitchFamily="34" charset="0"/>
                          <a:ea typeface="+mn-ea"/>
                          <a:cs typeface="+mn-cs"/>
                        </a:rPr>
                        <a:t>●</a:t>
                      </a:r>
                      <a:r>
                        <a:rPr kumimoji="0" lang="ja-JP" altLang="en-US" sz="800" b="0" i="0" u="none" strike="noStrike" kern="1200" cap="none" normalizeH="0" baseline="0" dirty="0">
                          <a:ln>
                            <a:noFill/>
                          </a:ln>
                          <a:solidFill>
                            <a:schemeClr val="tx1"/>
                          </a:solidFill>
                          <a:effectLst/>
                          <a:latin typeface="Verdana" pitchFamily="34" charset="0"/>
                          <a:ea typeface="+mn-ea"/>
                          <a:cs typeface="+mn-cs"/>
                        </a:rPr>
                        <a:t>●</a:t>
                      </a:r>
                      <a:endParaRPr kumimoji="0" lang="en-US" altLang="ja-JP"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defRPr/>
                      </a:pPr>
                      <a:r>
                        <a:rPr kumimoji="0" lang="en-US" altLang="ja-JP" sz="800" b="0" i="0" u="none" strike="noStrike" kern="1200" cap="none" normalizeH="0" baseline="0" dirty="0">
                          <a:ln>
                            <a:noFill/>
                          </a:ln>
                          <a:solidFill>
                            <a:schemeClr val="tx1"/>
                          </a:solidFill>
                          <a:effectLst/>
                          <a:latin typeface="Verdana" pitchFamily="34" charset="0"/>
                          <a:ea typeface="+mn-ea"/>
                          <a:cs typeface="+mn-cs"/>
                        </a:rPr>
                        <a:t>USD</a:t>
                      </a:r>
                      <a:r>
                        <a:rPr kumimoji="0" lang="ja-JP" altLang="en-US" sz="800" b="0" i="0" u="none" strike="noStrike" kern="1200" cap="none" normalizeH="0" baseline="0" dirty="0">
                          <a:ln>
                            <a:noFill/>
                          </a:ln>
                          <a:solidFill>
                            <a:schemeClr val="tx1"/>
                          </a:solidFill>
                          <a:effectLst/>
                          <a:latin typeface="Verdana" pitchFamily="34" charset="0"/>
                          <a:ea typeface="+mn-ea"/>
                          <a:cs typeface="+mn-cs"/>
                        </a:rPr>
                        <a:t>●●</a:t>
                      </a:r>
                      <a:endParaRPr kumimoji="0" lang="en-US" altLang="ja-JP"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defRPr/>
                      </a:pPr>
                      <a:r>
                        <a:rPr kumimoji="0" lang="en-US" altLang="ja-JP" sz="800" b="0" i="0" u="none" strike="noStrike" kern="1200" cap="none" normalizeH="0" baseline="0" dirty="0">
                          <a:ln>
                            <a:noFill/>
                          </a:ln>
                          <a:solidFill>
                            <a:schemeClr val="tx1"/>
                          </a:solidFill>
                          <a:effectLst/>
                          <a:latin typeface="Verdana" pitchFamily="34" charset="0"/>
                          <a:ea typeface="+mn-ea"/>
                          <a:cs typeface="+mn-cs"/>
                        </a:rPr>
                        <a:t>USD</a:t>
                      </a:r>
                      <a:r>
                        <a:rPr kumimoji="0" lang="ja-JP" altLang="en-US" sz="800" b="0" i="0" u="none" strike="noStrike" kern="1200" cap="none" normalizeH="0" baseline="0" dirty="0">
                          <a:ln>
                            <a:noFill/>
                          </a:ln>
                          <a:solidFill>
                            <a:schemeClr val="tx1"/>
                          </a:solidFill>
                          <a:effectLst/>
                          <a:latin typeface="Verdana" pitchFamily="34" charset="0"/>
                          <a:ea typeface="+mn-ea"/>
                          <a:cs typeface="+mn-cs"/>
                        </a:rPr>
                        <a:t>●●</a:t>
                      </a:r>
                      <a:endParaRPr kumimoji="0" lang="en-US" altLang="ja-JP"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2606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r>
              <a:rPr lang="ja-JP" alt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技術開発の提案のタイトルを記載ください）</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a:t>
            </a:r>
          </a:p>
        </p:txBody>
      </p:sp>
      <p:graphicFrame>
        <p:nvGraphicFramePr>
          <p:cNvPr id="6" name="Group 780"/>
          <p:cNvGraphicFramePr>
            <a:graphicFrameLocks noGrp="1"/>
          </p:cNvGraphicFramePr>
          <p:nvPr>
            <p:extLst>
              <p:ext uri="{D42A27DB-BD31-4B8C-83A1-F6EECF244321}">
                <p14:modId xmlns:p14="http://schemas.microsoft.com/office/powerpoint/2010/main" val="1227855360"/>
              </p:ext>
            </p:extLst>
          </p:nvPr>
        </p:nvGraphicFramePr>
        <p:xfrm>
          <a:off x="112386" y="1150884"/>
          <a:ext cx="8955414" cy="1315593"/>
        </p:xfrm>
        <a:graphic>
          <a:graphicData uri="http://schemas.openxmlformats.org/drawingml/2006/table">
            <a:tbl>
              <a:tblPr/>
              <a:tblGrid>
                <a:gridCol w="1825861">
                  <a:extLst>
                    <a:ext uri="{9D8B030D-6E8A-4147-A177-3AD203B41FA5}">
                      <a16:colId xmlns:a16="http://schemas.microsoft.com/office/drawing/2014/main" val="20000"/>
                    </a:ext>
                  </a:extLst>
                </a:gridCol>
                <a:gridCol w="2651846">
                  <a:extLst>
                    <a:ext uri="{9D8B030D-6E8A-4147-A177-3AD203B41FA5}">
                      <a16:colId xmlns:a16="http://schemas.microsoft.com/office/drawing/2014/main" val="20001"/>
                    </a:ext>
                  </a:extLst>
                </a:gridCol>
                <a:gridCol w="1825861">
                  <a:extLst>
                    <a:ext uri="{9D8B030D-6E8A-4147-A177-3AD203B41FA5}">
                      <a16:colId xmlns:a16="http://schemas.microsoft.com/office/drawing/2014/main" val="20002"/>
                    </a:ext>
                  </a:extLst>
                </a:gridCol>
                <a:gridCol w="2651846">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開発技術が海洋石油・ガス分野のどういった箇所（分野）に適用できるかを記載ください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lang="en-US" altLang="ja-JP" sz="800" dirty="0"/>
                        <a:t>Shak </a:t>
                      </a:r>
                      <a:r>
                        <a:rPr lang="en-US" altLang="ja-JP" sz="800" dirty="0" err="1"/>
                        <a:t>Shamshy</a:t>
                      </a:r>
                      <a:r>
                        <a:rPr lang="en-US" altLang="ja-JP" sz="800" dirty="0"/>
                        <a:t>, </a:t>
                      </a:r>
                      <a:r>
                        <a:rPr lang="en-US" altLang="ja-JP" sz="800" dirty="0">
                          <a:hlinkClick r:id="rId3"/>
                        </a:rPr>
                        <a:t>shakir@chevron.com</a:t>
                      </a:r>
                      <a:r>
                        <a:rPr lang="ja-JP" altLang="en-US" sz="800" dirty="0"/>
                        <a:t>　</a:t>
                      </a:r>
                      <a:endParaRPr kumimoji="0" lang="en-US" altLang="ja-JP"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lang="en-US" altLang="ja-JP" sz="800" dirty="0"/>
                        <a:t>Joseph Gomes, </a:t>
                      </a:r>
                      <a:r>
                        <a:rPr lang="en-US" altLang="ja-JP" sz="800" dirty="0">
                          <a:hlinkClick r:id="rId4"/>
                        </a:rPr>
                        <a:t>joe@theooc.us</a:t>
                      </a:r>
                      <a:r>
                        <a:rPr lang="ja-JP" altLang="en-US" sz="800" dirty="0"/>
                        <a:t>　</a:t>
                      </a:r>
                      <a:endParaRPr kumimoji="0" lang="en-US" altLang="ja-JP"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Drivers/Category:</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当該技術により海洋石油・ガス開発、生産の何が向上するかを記載ください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チャンピオンの名前、会社名、メールを記載ください。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今回のプロジェクトで目指す開発のレベルを上記数字で記載ください（２</a:t>
                      </a:r>
                      <a:r>
                        <a:rPr kumimoji="0" lang="en-US" altLang="ja-JP" sz="800" b="0" i="0" u="none" strike="noStrike" cap="none" normalizeH="0" baseline="0" dirty="0">
                          <a:ln>
                            <a:noFill/>
                          </a:ln>
                          <a:solidFill>
                            <a:schemeClr val="tx1"/>
                          </a:solidFill>
                          <a:effectLst/>
                          <a:latin typeface="Verdana" pitchFamily="34" charset="0"/>
                        </a:rPr>
                        <a:t>-</a:t>
                      </a:r>
                      <a:r>
                        <a:rPr kumimoji="0" lang="ja-JP" altLang="en-US" sz="800" b="0" i="0" u="none" strike="noStrike" cap="none" normalizeH="0" baseline="0" dirty="0">
                          <a:ln>
                            <a:noFill/>
                          </a:ln>
                          <a:solidFill>
                            <a:schemeClr val="tx1"/>
                          </a:solidFill>
                          <a:effectLst/>
                          <a:latin typeface="Verdana" pitchFamily="34" charset="0"/>
                        </a:rPr>
                        <a:t>４と言った記載方法も可能です）</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貴社名、コンタクトポイント（名前、メール、電話番号）を記載ください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563732"/>
            <a:ext cx="5618698" cy="3016198"/>
          </a:xfrm>
          <a:prstGeom prst="rect">
            <a:avLst/>
          </a:prstGeom>
          <a:noFill/>
          <a:ln w="25400">
            <a:solidFill>
              <a:schemeClr val="tx1">
                <a:lumMod val="85000"/>
                <a:lumOff val="15000"/>
              </a:schemeClr>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技術開発の概要を２～３行で記載ください。記述の際には、他者にない当該技術の強みや実績（あれば）にも言及ください。</a:t>
            </a: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開発技術が実用化された場合、実際のビジネスにどのように活用され、どのような（</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positive</a:t>
            </a: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な）利益をもたらすかを２～３行で記載ください。</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今回の技術開発の目的を２行以内で記載ください。</a:t>
            </a:r>
            <a:endPar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Scope:</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今回の技術開発のタイムスケジュールをフェースに分けて記載ください（概ねの想定コストを可能であれば記載ください）。</a:t>
            </a:r>
            <a:endPar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err="1">
                <a:solidFill>
                  <a:srgbClr val="004EA4"/>
                </a:solidFill>
                <a:latin typeface="Verdana" panose="020B0604030504040204" pitchFamily="34" charset="0"/>
                <a:ea typeface="Verdana" panose="020B0604030504040204" pitchFamily="34" charset="0"/>
                <a:cs typeface="Verdana" panose="020B0604030504040204" pitchFamily="34" charset="0"/>
              </a:rPr>
              <a:t>Deribarables</a:t>
            </a:r>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今回の技術開発による得られる</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output</a:t>
            </a: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を２～３行で記載ください。</a:t>
            </a: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ext uri="{D42A27DB-BD31-4B8C-83A1-F6EECF244321}">
                <p14:modId xmlns:p14="http://schemas.microsoft.com/office/powerpoint/2010/main" val="1604316264"/>
              </p:ext>
            </p:extLst>
          </p:nvPr>
        </p:nvGraphicFramePr>
        <p:xfrm>
          <a:off x="5793078" y="5290268"/>
          <a:ext cx="3274720" cy="1364849"/>
        </p:xfrm>
        <a:graphic>
          <a:graphicData uri="http://schemas.openxmlformats.org/drawingml/2006/table">
            <a:tbl>
              <a:tblPr/>
              <a:tblGrid>
                <a:gridCol w="654944">
                  <a:extLst>
                    <a:ext uri="{9D8B030D-6E8A-4147-A177-3AD203B41FA5}">
                      <a16:colId xmlns:a16="http://schemas.microsoft.com/office/drawing/2014/main" val="20000"/>
                    </a:ext>
                  </a:extLst>
                </a:gridCol>
                <a:gridCol w="654944">
                  <a:extLst>
                    <a:ext uri="{9D8B030D-6E8A-4147-A177-3AD203B41FA5}">
                      <a16:colId xmlns:a16="http://schemas.microsoft.com/office/drawing/2014/main" val="20001"/>
                    </a:ext>
                  </a:extLst>
                </a:gridCol>
                <a:gridCol w="654944">
                  <a:extLst>
                    <a:ext uri="{9D8B030D-6E8A-4147-A177-3AD203B41FA5}">
                      <a16:colId xmlns:a16="http://schemas.microsoft.com/office/drawing/2014/main" val="2420513533"/>
                    </a:ext>
                  </a:extLst>
                </a:gridCol>
                <a:gridCol w="654944">
                  <a:extLst>
                    <a:ext uri="{9D8B030D-6E8A-4147-A177-3AD203B41FA5}">
                      <a16:colId xmlns:a16="http://schemas.microsoft.com/office/drawing/2014/main" val="975430911"/>
                    </a:ext>
                  </a:extLst>
                </a:gridCol>
                <a:gridCol w="654944">
                  <a:extLst>
                    <a:ext uri="{9D8B030D-6E8A-4147-A177-3AD203B41FA5}">
                      <a16:colId xmlns:a16="http://schemas.microsoft.com/office/drawing/2014/main" val="20002"/>
                    </a:ext>
                  </a:extLst>
                </a:gridCol>
              </a:tblGrid>
              <a:tr h="473367">
                <a:tc gridSpan="5">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9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510341">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altLang="ja-JP" sz="800" b="1" i="0" u="none" strike="noStrike" kern="1200" cap="none" normalizeH="0" baseline="0" dirty="0">
                          <a:ln>
                            <a:noFill/>
                          </a:ln>
                          <a:solidFill>
                            <a:schemeClr val="tx1"/>
                          </a:solidFill>
                          <a:effectLst/>
                          <a:latin typeface="Verdana" pitchFamily="34" charset="0"/>
                          <a:ea typeface="+mn-ea"/>
                          <a:cs typeface="+mn-cs"/>
                        </a:rPr>
                        <a:t>Start Date </a:t>
                      </a:r>
                      <a:endParaRPr kumimoji="0" lang="en-US" sz="800" b="1" i="0" u="none" strike="noStrike" kern="1200" cap="none" normalizeH="0" baseline="0" dirty="0">
                        <a:ln>
                          <a:noFill/>
                        </a:ln>
                        <a:solidFill>
                          <a:schemeClr val="tx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8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R&amp;D Fee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8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Project Management Fee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Total</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141">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0" i="0" u="none" strike="noStrike" kern="1200" cap="none" normalizeH="0" baseline="0" dirty="0" err="1">
                          <a:ln>
                            <a:noFill/>
                          </a:ln>
                          <a:solidFill>
                            <a:schemeClr val="tx1"/>
                          </a:solidFill>
                          <a:effectLst/>
                          <a:latin typeface="Verdana" pitchFamily="34" charset="0"/>
                          <a:ea typeface="+mn-ea"/>
                          <a:cs typeface="+mn-cs"/>
                        </a:rPr>
                        <a:t>yyyy</a:t>
                      </a:r>
                      <a:r>
                        <a:rPr kumimoji="0" lang="en-US" sz="800" b="0" i="0" u="none" strike="noStrike" kern="1200" cap="none" normalizeH="0" baseline="0" dirty="0">
                          <a:ln>
                            <a:noFill/>
                          </a:ln>
                          <a:solidFill>
                            <a:schemeClr val="tx1"/>
                          </a:solidFill>
                          <a:effectLst/>
                          <a:latin typeface="Verdana" pitchFamily="34" charset="0"/>
                          <a:ea typeface="+mn-ea"/>
                          <a:cs typeface="+mn-cs"/>
                        </a:rPr>
                        <a:t>/mm/</a:t>
                      </a:r>
                      <a:r>
                        <a:rPr kumimoji="0" lang="en-US" sz="800" b="0" i="0" u="none" strike="noStrike" kern="1200" cap="none" normalizeH="0" baseline="0" dirty="0" err="1">
                          <a:ln>
                            <a:noFill/>
                          </a:ln>
                          <a:solidFill>
                            <a:schemeClr val="tx1"/>
                          </a:solidFill>
                          <a:effectLst/>
                          <a:latin typeface="Verdana" pitchFamily="34" charset="0"/>
                          <a:ea typeface="+mn-ea"/>
                          <a:cs typeface="+mn-cs"/>
                        </a:rPr>
                        <a:t>dd</a:t>
                      </a: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defRPr/>
                      </a:pPr>
                      <a:r>
                        <a:rPr kumimoji="0" lang="en-US" altLang="ja-JP" sz="800" b="0" i="0" u="none" strike="noStrike" kern="1200" cap="none" normalizeH="0" baseline="0" dirty="0" err="1">
                          <a:ln>
                            <a:noFill/>
                          </a:ln>
                          <a:solidFill>
                            <a:schemeClr val="tx1"/>
                          </a:solidFill>
                          <a:effectLst/>
                          <a:latin typeface="Verdana" pitchFamily="34" charset="0"/>
                          <a:ea typeface="+mn-ea"/>
                          <a:cs typeface="+mn-cs"/>
                        </a:rPr>
                        <a:t>yyyy</a:t>
                      </a:r>
                      <a:r>
                        <a:rPr kumimoji="0" lang="en-US" altLang="ja-JP" sz="800" b="0" i="0" u="none" strike="noStrike" kern="1200" cap="none" normalizeH="0" baseline="0" dirty="0">
                          <a:ln>
                            <a:noFill/>
                          </a:ln>
                          <a:solidFill>
                            <a:schemeClr val="tx1"/>
                          </a:solidFill>
                          <a:effectLst/>
                          <a:latin typeface="Verdana" pitchFamily="34" charset="0"/>
                          <a:ea typeface="+mn-ea"/>
                          <a:cs typeface="+mn-cs"/>
                        </a:rPr>
                        <a:t>/mm/</a:t>
                      </a:r>
                      <a:r>
                        <a:rPr kumimoji="0" lang="en-US" altLang="ja-JP" sz="800" b="0" i="0" u="none" strike="noStrike" kern="1200" cap="none" normalizeH="0" baseline="0" dirty="0" err="1">
                          <a:ln>
                            <a:noFill/>
                          </a:ln>
                          <a:solidFill>
                            <a:schemeClr val="tx1"/>
                          </a:solidFill>
                          <a:effectLst/>
                          <a:latin typeface="Verdana" pitchFamily="34" charset="0"/>
                          <a:ea typeface="+mn-ea"/>
                          <a:cs typeface="+mn-cs"/>
                        </a:rPr>
                        <a:t>dd</a:t>
                      </a:r>
                      <a:endParaRPr kumimoji="0" lang="en-US" altLang="ja-JP"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0" i="0" u="none" strike="noStrike" kern="1200" cap="none" normalizeH="0" baseline="0" dirty="0">
                          <a:ln>
                            <a:noFill/>
                          </a:ln>
                          <a:solidFill>
                            <a:schemeClr val="tx1"/>
                          </a:solidFill>
                          <a:effectLst/>
                          <a:latin typeface="Verdana" pitchFamily="34" charset="0"/>
                          <a:ea typeface="+mn-ea"/>
                          <a:cs typeface="+mn-cs"/>
                        </a:rPr>
                        <a:t>USD</a:t>
                      </a:r>
                      <a:r>
                        <a:rPr kumimoji="0" lang="ja-JP" altLang="en-US" sz="800" b="0" i="0" u="none" strike="noStrike" kern="1200" cap="none" normalizeH="0" baseline="0" dirty="0">
                          <a:ln>
                            <a:noFill/>
                          </a:ln>
                          <a:solidFill>
                            <a:schemeClr val="tx1"/>
                          </a:solidFill>
                          <a:effectLst/>
                          <a:latin typeface="Verdana" pitchFamily="34" charset="0"/>
                          <a:ea typeface="+mn-ea"/>
                          <a:cs typeface="+mn-cs"/>
                        </a:rPr>
                        <a:t>で記載</a:t>
                      </a: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0" i="0" u="none" strike="noStrike" kern="1200" cap="none" normalizeH="0" baseline="0" dirty="0">
                          <a:ln>
                            <a:noFill/>
                          </a:ln>
                          <a:solidFill>
                            <a:schemeClr val="tx1"/>
                          </a:solidFill>
                          <a:effectLst/>
                          <a:latin typeface="Verdana" pitchFamily="34" charset="0"/>
                          <a:ea typeface="+mn-ea"/>
                          <a:cs typeface="+mn-cs"/>
                        </a:rPr>
                        <a:t>USD</a:t>
                      </a:r>
                      <a:r>
                        <a:rPr kumimoji="0" lang="ja-JP" altLang="en-US" sz="800" b="0" i="0" u="none" strike="noStrike" kern="1200" cap="none" normalizeH="0" baseline="0" dirty="0">
                          <a:ln>
                            <a:noFill/>
                          </a:ln>
                          <a:solidFill>
                            <a:schemeClr val="tx1"/>
                          </a:solidFill>
                          <a:effectLst/>
                          <a:latin typeface="Verdana" pitchFamily="34" charset="0"/>
                          <a:ea typeface="+mn-ea"/>
                          <a:cs typeface="+mn-cs"/>
                        </a:rPr>
                        <a:t>で記載</a:t>
                      </a: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0" i="0" u="none" strike="noStrike" kern="1200" cap="none" normalizeH="0" baseline="0" dirty="0">
                          <a:ln>
                            <a:noFill/>
                          </a:ln>
                          <a:solidFill>
                            <a:schemeClr val="tx1"/>
                          </a:solidFill>
                          <a:effectLst/>
                          <a:latin typeface="Verdana" pitchFamily="34" charset="0"/>
                          <a:ea typeface="+mn-ea"/>
                          <a:cs typeface="+mn-cs"/>
                        </a:rPr>
                        <a:t>USD</a:t>
                      </a:r>
                      <a:r>
                        <a:rPr kumimoji="0" lang="ja-JP" altLang="en-US" sz="800" b="0" i="0" u="none" strike="noStrike" kern="1200" cap="none" normalizeH="0" baseline="0" dirty="0">
                          <a:ln>
                            <a:noFill/>
                          </a:ln>
                          <a:solidFill>
                            <a:schemeClr val="tx1"/>
                          </a:solidFill>
                          <a:effectLst/>
                          <a:latin typeface="Verdana" pitchFamily="34" charset="0"/>
                          <a:ea typeface="+mn-ea"/>
                          <a:cs typeface="+mn-cs"/>
                        </a:rPr>
                        <a:t>で記載</a:t>
                      </a: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8156" y="326534"/>
            <a:ext cx="760122" cy="764814"/>
          </a:xfrm>
          <a:prstGeom prst="rect">
            <a:avLst/>
          </a:prstGeom>
        </p:spPr>
      </p:pic>
      <p:sp>
        <p:nvSpPr>
          <p:cNvPr id="27" name="Rectangle 26"/>
          <p:cNvSpPr/>
          <p:nvPr/>
        </p:nvSpPr>
        <p:spPr>
          <a:xfrm>
            <a:off x="5782234" y="2563732"/>
            <a:ext cx="3276601"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a:p>
            <a:pPr algn="ctr"/>
            <a:r>
              <a:rPr lang="ja-JP" altLang="en-US" sz="1000" dirty="0">
                <a:solidFill>
                  <a:schemeClr val="tx1"/>
                </a:solidFill>
              </a:rPr>
              <a:t>技術開発の提案のイメージ図を挿入ください</a:t>
            </a:r>
          </a:p>
          <a:p>
            <a:pPr algn="ctr"/>
            <a:endParaRPr lang="en-US" dirty="0">
              <a:solidFill>
                <a:schemeClr val="tx1"/>
              </a:solidFill>
            </a:endParaRPr>
          </a:p>
        </p:txBody>
      </p:sp>
      <p:graphicFrame>
        <p:nvGraphicFramePr>
          <p:cNvPr id="9" name="Content Placeholder 10"/>
          <p:cNvGraphicFramePr>
            <a:graphicFrameLocks/>
          </p:cNvGraphicFramePr>
          <p:nvPr>
            <p:extLst>
              <p:ext uri="{D42A27DB-BD31-4B8C-83A1-F6EECF244321}">
                <p14:modId xmlns:p14="http://schemas.microsoft.com/office/powerpoint/2010/main" val="2765086681"/>
              </p:ext>
            </p:extLst>
          </p:nvPr>
        </p:nvGraphicFramePr>
        <p:xfrm>
          <a:off x="112386" y="696204"/>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4503" y="5639466"/>
            <a:ext cx="5624168" cy="1015651"/>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Other Comments</a:t>
            </a:r>
          </a:p>
          <a:p>
            <a:pPr marL="628596" lvl="1" indent="-171450">
              <a:buFont typeface="Arial" panose="020B0604020202020204" pitchFamily="34" charset="0"/>
              <a:buChar char="•"/>
            </a:pPr>
            <a:r>
              <a:rPr lang="ja-JP" alt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当該技術の提案にかかる売りなど、自由に記載ください。</a:t>
            </a: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457146" lvl="1"/>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457146" lvl="1"/>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tangle 212">
            <a:extLst>
              <a:ext uri="{FF2B5EF4-FFF2-40B4-BE49-F238E27FC236}">
                <a16:creationId xmlns:a16="http://schemas.microsoft.com/office/drawing/2014/main" id="{0B7DC915-D2BC-4181-9805-0016AAC06522}"/>
              </a:ext>
            </a:extLst>
          </p:cNvPr>
          <p:cNvSpPr txBox="1">
            <a:spLocks noChangeArrowheads="1"/>
          </p:cNvSpPr>
          <p:nvPr/>
        </p:nvSpPr>
        <p:spPr>
          <a:xfrm>
            <a:off x="299649" y="-19037"/>
            <a:ext cx="8012203" cy="345571"/>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NF- </a:t>
            </a:r>
            <a:r>
              <a:rPr lang="en-US" sz="1600" b="1" dirty="0" err="1">
                <a:solidFill>
                  <a:srgbClr val="0050AA"/>
                </a:solidFill>
                <a:latin typeface="Verdana" panose="020B0604030504040204" pitchFamily="34" charset="0"/>
                <a:ea typeface="Verdana" panose="020B0604030504040204" pitchFamily="34" charset="0"/>
                <a:cs typeface="Verdana" panose="020B0604030504040204" pitchFamily="34" charset="0"/>
              </a:rPr>
              <a:t>DeepStar</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 Joint R&amp;D Program  -Expression of Interest (EOI)-</a:t>
            </a:r>
          </a:p>
        </p:txBody>
      </p:sp>
      <p:sp>
        <p:nvSpPr>
          <p:cNvPr id="2" name="吹き出し: 角を丸めた四角形 1">
            <a:extLst>
              <a:ext uri="{FF2B5EF4-FFF2-40B4-BE49-F238E27FC236}">
                <a16:creationId xmlns:a16="http://schemas.microsoft.com/office/drawing/2014/main" id="{A61253ED-A8FB-4697-9E56-379F547D0CDF}"/>
              </a:ext>
            </a:extLst>
          </p:cNvPr>
          <p:cNvSpPr/>
          <p:nvPr/>
        </p:nvSpPr>
        <p:spPr>
          <a:xfrm>
            <a:off x="5728671" y="4191000"/>
            <a:ext cx="3339127" cy="1459815"/>
          </a:xfrm>
          <a:prstGeom prst="wedgeRoundRectCallout">
            <a:avLst>
              <a:gd name="adj1" fmla="val -21661"/>
              <a:gd name="adj2" fmla="val 60335"/>
              <a:gd name="adj3" fmla="val 16667"/>
            </a:avLst>
          </a:prstGeom>
          <a:solidFill>
            <a:srgbClr val="FFFF00"/>
          </a:solidFill>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t>技術開発の</a:t>
            </a:r>
            <a:r>
              <a:rPr kumimoji="1" lang="en-US" altLang="ja-JP" sz="1100" dirty="0"/>
              <a:t>Phase1</a:t>
            </a:r>
            <a:r>
              <a:rPr kumimoji="1" lang="ja-JP" altLang="en-US" sz="1100" dirty="0"/>
              <a:t>想定期間（</a:t>
            </a:r>
            <a:r>
              <a:rPr kumimoji="1" lang="en-US" altLang="ja-JP" sz="1100" dirty="0"/>
              <a:t>2023</a:t>
            </a:r>
            <a:r>
              <a:rPr kumimoji="1" lang="ja-JP" altLang="en-US" sz="1100" dirty="0"/>
              <a:t>年</a:t>
            </a:r>
            <a:r>
              <a:rPr kumimoji="1" lang="en-US" altLang="ja-JP" sz="1100" dirty="0"/>
              <a:t>6</a:t>
            </a:r>
            <a:r>
              <a:rPr kumimoji="1" lang="ja-JP" altLang="en-US" sz="1100" dirty="0"/>
              <a:t>月以降</a:t>
            </a:r>
            <a:r>
              <a:rPr kumimoji="1" lang="en-US" altLang="ja-JP" sz="1100" dirty="0"/>
              <a:t>1</a:t>
            </a:r>
            <a:r>
              <a:rPr kumimoji="1" lang="ja-JP" altLang="en-US" sz="1100" dirty="0"/>
              <a:t>年以内）及び想定費用を記入ください。</a:t>
            </a:r>
            <a:endParaRPr kumimoji="1" lang="en-US" altLang="ja-JP" sz="1100" dirty="0"/>
          </a:p>
          <a:p>
            <a:pPr algn="ctr"/>
            <a:r>
              <a:rPr kumimoji="1" lang="ja-JP" altLang="en-US" sz="1100" dirty="0"/>
              <a:t>想定費用としては、</a:t>
            </a:r>
            <a:r>
              <a:rPr kumimoji="1" lang="ja-JP" altLang="en-US" sz="1100" b="1" dirty="0"/>
              <a:t>研究開発費</a:t>
            </a:r>
            <a:r>
              <a:rPr kumimoji="1" lang="ja-JP" altLang="en-US" sz="1100" dirty="0"/>
              <a:t>（</a:t>
            </a:r>
            <a:r>
              <a:rPr kumimoji="1" lang="en-US" altLang="ja-JP" sz="1100" dirty="0"/>
              <a:t>R&amp;D Fee)</a:t>
            </a:r>
            <a:r>
              <a:rPr kumimoji="1" lang="ja-JP" altLang="en-US" sz="1100" dirty="0" err="1"/>
              <a:t>、</a:t>
            </a:r>
            <a:r>
              <a:rPr kumimoji="1" lang="ja-JP" altLang="en-US" sz="1100" b="1" dirty="0"/>
              <a:t>研究開発管理費</a:t>
            </a:r>
            <a:r>
              <a:rPr kumimoji="1" lang="ja-JP" altLang="en-US" sz="1100" dirty="0"/>
              <a:t>（</a:t>
            </a:r>
            <a:r>
              <a:rPr kumimoji="1" lang="en-US" altLang="ja-JP" sz="1100" dirty="0"/>
              <a:t>Project Management Fee)</a:t>
            </a:r>
            <a:r>
              <a:rPr kumimoji="1" lang="ja-JP" altLang="en-US" sz="1100" dirty="0"/>
              <a:t>及び</a:t>
            </a:r>
            <a:r>
              <a:rPr kumimoji="1" lang="ja-JP" altLang="en-US" sz="1100" b="1" dirty="0"/>
              <a:t>事業費</a:t>
            </a:r>
            <a:r>
              <a:rPr kumimoji="1" lang="ja-JP" altLang="en-US" sz="1100" dirty="0"/>
              <a:t>（</a:t>
            </a:r>
            <a:r>
              <a:rPr kumimoji="1" lang="en-US" altLang="ja-JP" sz="1100" dirty="0"/>
              <a:t>Total</a:t>
            </a:r>
            <a:r>
              <a:rPr kumimoji="1" lang="ja-JP" altLang="en-US" sz="1100" dirty="0"/>
              <a:t>）をそれぞれご記載ください（募集ページに定義がありますので、ご確認ください）</a:t>
            </a:r>
            <a:endParaRPr kumimoji="1" lang="en-US" altLang="ja-JP" sz="1100" dirty="0"/>
          </a:p>
        </p:txBody>
      </p:sp>
      <p:pic>
        <p:nvPicPr>
          <p:cNvPr id="15" name="図 14"/>
          <p:cNvPicPr>
            <a:picLocks noChangeAspect="1"/>
          </p:cNvPicPr>
          <p:nvPr/>
        </p:nvPicPr>
        <p:blipFill>
          <a:blip r:embed="rId6"/>
          <a:stretch>
            <a:fillRect/>
          </a:stretch>
        </p:blipFill>
        <p:spPr>
          <a:xfrm>
            <a:off x="8208915" y="347995"/>
            <a:ext cx="769801" cy="756561"/>
          </a:xfrm>
          <a:prstGeom prst="rect">
            <a:avLst/>
          </a:prstGeom>
        </p:spPr>
      </p:pic>
      <p:sp>
        <p:nvSpPr>
          <p:cNvPr id="16" name="フッター プレースホルダー 2"/>
          <p:cNvSpPr>
            <a:spLocks noGrp="1"/>
          </p:cNvSpPr>
          <p:nvPr>
            <p:ph type="ftr" sz="quarter" idx="11"/>
          </p:nvPr>
        </p:nvSpPr>
        <p:spPr>
          <a:xfrm>
            <a:off x="4648200" y="6575274"/>
            <a:ext cx="4800600" cy="383815"/>
          </a:xfrm>
        </p:spPr>
        <p:txBody>
          <a:bodyPr/>
          <a:lstStyle/>
          <a:p>
            <a:r>
              <a:rPr lang="en-US" altLang="ja-JP" sz="1000" dirty="0">
                <a:solidFill>
                  <a:schemeClr val="bg1">
                    <a:lumMod val="50000"/>
                  </a:schemeClr>
                </a:solidFill>
              </a:rPr>
              <a:t>For </a:t>
            </a:r>
            <a:r>
              <a:rPr lang="en-US" altLang="ja-JP" sz="1000" dirty="0" err="1">
                <a:solidFill>
                  <a:schemeClr val="bg1">
                    <a:lumMod val="50000"/>
                  </a:schemeClr>
                </a:solidFill>
              </a:rPr>
              <a:t>DeepStar</a:t>
            </a:r>
            <a:r>
              <a:rPr lang="en-US" altLang="ja-JP" sz="1000" dirty="0">
                <a:solidFill>
                  <a:schemeClr val="bg1">
                    <a:lumMod val="50000"/>
                  </a:schemeClr>
                </a:solidFill>
              </a:rPr>
              <a:t>, The Nippon Foundation, and JETRO Houston Use Only</a:t>
            </a:r>
            <a:endParaRPr kumimoji="1" lang="ja-JP" altLang="en-US" sz="1000" dirty="0">
              <a:solidFill>
                <a:schemeClr val="bg1">
                  <a:lumMod val="50000"/>
                </a:schemeClr>
              </a:solidFill>
            </a:endParaRPr>
          </a:p>
        </p:txBody>
      </p:sp>
      <p:sp>
        <p:nvSpPr>
          <p:cNvPr id="17" name="吹き出し: 角を丸めた四角形 16">
            <a:extLst>
              <a:ext uri="{FF2B5EF4-FFF2-40B4-BE49-F238E27FC236}">
                <a16:creationId xmlns:a16="http://schemas.microsoft.com/office/drawing/2014/main" id="{20DED48C-88BD-4A5B-81E8-BC173230BD51}"/>
              </a:ext>
            </a:extLst>
          </p:cNvPr>
          <p:cNvSpPr/>
          <p:nvPr/>
        </p:nvSpPr>
        <p:spPr>
          <a:xfrm>
            <a:off x="5674654" y="2844189"/>
            <a:ext cx="3339127" cy="584811"/>
          </a:xfrm>
          <a:prstGeom prst="wedgeRoundRectCallout">
            <a:avLst>
              <a:gd name="adj1" fmla="val -43944"/>
              <a:gd name="adj2" fmla="val -197196"/>
              <a:gd name="adj3" fmla="val 16667"/>
            </a:avLst>
          </a:prstGeom>
          <a:solidFill>
            <a:srgbClr val="FFFF00"/>
          </a:solidFill>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t>申請</a:t>
            </a:r>
            <a:r>
              <a:rPr kumimoji="1" lang="ja-JP" altLang="en-US" sz="1100" dirty="0"/>
              <a:t>の締め切りまでに</a:t>
            </a:r>
            <a:r>
              <a:rPr kumimoji="1" lang="en-US" altLang="ja-JP" sz="1100" dirty="0" err="1" smtClean="0"/>
              <a:t>DeepStar</a:t>
            </a:r>
            <a:r>
              <a:rPr kumimoji="1" lang="ja-JP" altLang="en-US" sz="1100" dirty="0" smtClean="0"/>
              <a:t>コアメンバーのうち、</a:t>
            </a:r>
            <a:r>
              <a:rPr kumimoji="1" lang="ja-JP" altLang="en-US" sz="1100" dirty="0"/>
              <a:t>少なく</a:t>
            </a:r>
            <a:r>
              <a:rPr kumimoji="1" lang="ja-JP" altLang="en-US" sz="1100" dirty="0" smtClean="0"/>
              <a:t>とも</a:t>
            </a:r>
            <a:r>
              <a:rPr kumimoji="1" lang="en-US" altLang="ja-JP" sz="1100" smtClean="0"/>
              <a:t>1</a:t>
            </a:r>
            <a:r>
              <a:rPr kumimoji="1" lang="ja-JP" altLang="en-US" sz="1100" smtClean="0"/>
              <a:t>社</a:t>
            </a:r>
            <a:r>
              <a:rPr kumimoji="1" lang="ja-JP" altLang="en-US" sz="1100" dirty="0" smtClean="0"/>
              <a:t>が</a:t>
            </a:r>
            <a:r>
              <a:rPr kumimoji="1" lang="ja-JP" altLang="en-US" sz="1100" dirty="0" smtClean="0"/>
              <a:t>支援</a:t>
            </a:r>
            <a:r>
              <a:rPr kumimoji="1" lang="ja-JP" altLang="en-US" sz="1100" dirty="0" smtClean="0"/>
              <a:t>企業（英名：</a:t>
            </a:r>
            <a:r>
              <a:rPr kumimoji="1" lang="en-US" altLang="ja-JP" sz="1100" dirty="0" smtClean="0"/>
              <a:t>Champion)</a:t>
            </a:r>
            <a:r>
              <a:rPr kumimoji="1" lang="ja-JP" altLang="en-US" sz="1100" dirty="0" smtClean="0"/>
              <a:t>と</a:t>
            </a:r>
            <a:r>
              <a:rPr kumimoji="1" lang="ja-JP" altLang="en-US" sz="1100" dirty="0" smtClean="0"/>
              <a:t>して確定</a:t>
            </a:r>
            <a:r>
              <a:rPr kumimoji="1" lang="ja-JP" altLang="en-US" sz="1100" dirty="0"/>
              <a:t>して</a:t>
            </a:r>
            <a:r>
              <a:rPr kumimoji="1" lang="ja-JP" altLang="en-US" sz="1100" dirty="0" smtClean="0"/>
              <a:t>いる必要</a:t>
            </a:r>
            <a:r>
              <a:rPr kumimoji="1" lang="ja-JP" altLang="en-US" sz="1100" dirty="0"/>
              <a:t>があります。</a:t>
            </a:r>
            <a:endParaRPr kumimoji="1" lang="en-US" altLang="ja-JP" sz="1100" dirty="0"/>
          </a:p>
        </p:txBody>
      </p:sp>
    </p:spTree>
    <p:extLst>
      <p:ext uri="{BB962C8B-B14F-4D97-AF65-F5344CB8AC3E}">
        <p14:creationId xmlns:p14="http://schemas.microsoft.com/office/powerpoint/2010/main" val="817919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d5ce837-86eb-4900-9c2a-2a13b5c0ee0d}" enabled="1" method="Privileged" siteId="{08b42e22-3a77-40ef-a51b-37104946de05}" removed="0"/>
</clbl:labelList>
</file>

<file path=docProps/app.xml><?xml version="1.0" encoding="utf-8"?>
<Properties xmlns="http://schemas.openxmlformats.org/officeDocument/2006/extended-properties" xmlns:vt="http://schemas.openxmlformats.org/officeDocument/2006/docPropsVTypes">
  <TotalTime>1126</TotalTime>
  <Words>735</Words>
  <Application>Microsoft Office PowerPoint</Application>
  <PresentationFormat>画面に合わせる (4:3)</PresentationFormat>
  <Paragraphs>138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Verdana</vt:lpstr>
      <vt:lpstr>Wingdings</vt:lpstr>
      <vt:lpstr>Office Theme</vt:lpstr>
      <vt:lpstr>PowerPoint プレゼンテーション</vt:lpstr>
      <vt:lpstr>PowerPoint プレゼンテーション</vt:lpstr>
    </vt:vector>
  </TitlesOfParts>
  <Company>Chevron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Gomes, Joseph</dc:creator>
  <cp:lastModifiedBy>日本財団</cp:lastModifiedBy>
  <cp:revision>73</cp:revision>
  <cp:lastPrinted>2022-12-22T03:14:13Z</cp:lastPrinted>
  <dcterms:created xsi:type="dcterms:W3CDTF">2013-02-06T19:31:44Z</dcterms:created>
  <dcterms:modified xsi:type="dcterms:W3CDTF">2023-01-11T02:34:29Z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Text">
    <vt:lpwstr>C2-1　　　.</vt:lpwstr>
  </property>
</Properties>
</file>